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2"/>
  </p:notesMasterIdLst>
  <p:sldIdLst>
    <p:sldId id="256" r:id="rId2"/>
    <p:sldId id="257" r:id="rId3"/>
    <p:sldId id="258" r:id="rId4"/>
    <p:sldId id="272" r:id="rId5"/>
    <p:sldId id="273" r:id="rId6"/>
    <p:sldId id="271" r:id="rId7"/>
    <p:sldId id="270" r:id="rId8"/>
    <p:sldId id="269" r:id="rId9"/>
    <p:sldId id="260" r:id="rId10"/>
    <p:sldId id="261" r:id="rId11"/>
    <p:sldId id="275" r:id="rId12"/>
    <p:sldId id="276" r:id="rId13"/>
    <p:sldId id="264" r:id="rId14"/>
    <p:sldId id="277" r:id="rId15"/>
    <p:sldId id="278" r:id="rId16"/>
    <p:sldId id="279" r:id="rId17"/>
    <p:sldId id="268" r:id="rId18"/>
    <p:sldId id="267" r:id="rId19"/>
    <p:sldId id="266" r:id="rId20"/>
    <p:sldId id="274" r:id="rId21"/>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inimized" horzBarState="maximized">
    <p:restoredLeft sz="6965"/>
    <p:restoredTop sz="94610"/>
  </p:normalViewPr>
  <p:slideViewPr>
    <p:cSldViewPr snapToGrid="0" snapToObjects="1">
      <p:cViewPr varScale="1">
        <p:scale>
          <a:sx n="105" d="100"/>
          <a:sy n="105" d="100"/>
        </p:scale>
        <p:origin x="1224" y="2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43474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7299511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9788026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37847909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18.pn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3.jp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22.jpg"/><Relationship Id="rId5" Type="http://schemas.openxmlformats.org/officeDocument/2006/relationships/image" Target="../media/image21.png"/><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hyperlink" Target="http://www.themealdb.com/api/json/v1/1/list.php?i=list"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hyperlink" Target="https://dish-delights.netlify.app/" TargetMode="External"/><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342900" y="0"/>
            <a:ext cx="14630400" cy="8229600"/>
          </a:xfrm>
          <a:prstGeom prst="rect">
            <a:avLst/>
          </a:prstGeom>
          <a:solidFill>
            <a:srgbClr val="FFFFFF"/>
          </a:solidFill>
          <a:ln/>
        </p:spPr>
        <p:txBody>
          <a:bodyPr/>
          <a:lstStyle/>
          <a:p>
            <a:endParaRPr lang="en-US"/>
          </a:p>
        </p:txBody>
      </p:sp>
      <p:pic>
        <p:nvPicPr>
          <p:cNvPr id="4" name="Image 1" descr="preencoded.png"/>
          <p:cNvPicPr>
            <a:picLocks noChangeAspect="1"/>
          </p:cNvPicPr>
          <p:nvPr/>
        </p:nvPicPr>
        <p:blipFill>
          <a:blip r:embed="rId4"/>
          <a:stretch>
            <a:fillRect/>
          </a:stretch>
        </p:blipFill>
        <p:spPr>
          <a:xfrm>
            <a:off x="-7620" y="0"/>
            <a:ext cx="5486400" cy="8229600"/>
          </a:xfrm>
          <a:prstGeom prst="rect">
            <a:avLst/>
          </a:prstGeom>
        </p:spPr>
      </p:pic>
      <p:sp>
        <p:nvSpPr>
          <p:cNvPr id="5" name="Text 1"/>
          <p:cNvSpPr/>
          <p:nvPr/>
        </p:nvSpPr>
        <p:spPr>
          <a:xfrm>
            <a:off x="6292810" y="3317915"/>
            <a:ext cx="7419261" cy="927259"/>
          </a:xfrm>
          <a:prstGeom prst="rect">
            <a:avLst/>
          </a:prstGeom>
          <a:noFill/>
          <a:ln/>
        </p:spPr>
        <p:txBody>
          <a:bodyPr wrap="none" rtlCol="0" anchor="t"/>
          <a:lstStyle/>
          <a:p>
            <a:pPr marL="0" indent="0">
              <a:lnSpc>
                <a:spcPts val="7302"/>
              </a:lnSpc>
              <a:buNone/>
            </a:pPr>
            <a:r>
              <a:rPr lang="en-US" sz="5842" b="1" dirty="0">
                <a:solidFill>
                  <a:srgbClr val="403C4E"/>
                </a:solidFill>
                <a:latin typeface="Merriweather" pitchFamily="34" charset="0"/>
                <a:ea typeface="Merriweather" pitchFamily="34" charset="-122"/>
                <a:cs typeface="Merriweather" pitchFamily="34" charset="-120"/>
              </a:rPr>
              <a:t>Dish Delights</a:t>
            </a:r>
            <a:endParaRPr lang="en-US" sz="5842" dirty="0"/>
          </a:p>
        </p:txBody>
      </p:sp>
      <p:sp>
        <p:nvSpPr>
          <p:cNvPr id="6" name="Text 2"/>
          <p:cNvSpPr/>
          <p:nvPr/>
        </p:nvSpPr>
        <p:spPr>
          <a:xfrm>
            <a:off x="6289000" y="4656614"/>
            <a:ext cx="7531179" cy="343972"/>
          </a:xfrm>
          <a:prstGeom prst="rect">
            <a:avLst/>
          </a:prstGeom>
          <a:noFill/>
          <a:ln/>
        </p:spPr>
        <p:txBody>
          <a:bodyPr wrap="none" rtlCol="0" anchor="t"/>
          <a:lstStyle/>
          <a:p>
            <a:pPr marL="0" indent="0">
              <a:lnSpc>
                <a:spcPts val="2709"/>
              </a:lnSpc>
              <a:buNone/>
            </a:pPr>
            <a:r>
              <a:rPr lang="en-US" sz="2400" dirty="0">
                <a:solidFill>
                  <a:srgbClr val="403C4E"/>
                </a:solidFill>
                <a:latin typeface="Open Sans" pitchFamily="34" charset="0"/>
                <a:ea typeface="Open Sans" pitchFamily="34" charset="-122"/>
                <a:cs typeface="Open Sans" pitchFamily="34" charset="-120"/>
              </a:rPr>
              <a:t>Make every dish delightful</a:t>
            </a:r>
            <a:endParaRPr lang="en-US" sz="2400" dirty="0"/>
          </a:p>
        </p:txBody>
      </p:sp>
      <p:sp>
        <p:nvSpPr>
          <p:cNvPr id="8" name="Text 2">
            <a:extLst>
              <a:ext uri="{FF2B5EF4-FFF2-40B4-BE49-F238E27FC236}">
                <a16:creationId xmlns:a16="http://schemas.microsoft.com/office/drawing/2014/main" id="{77E06FE1-5377-D57B-ECEC-DD9303D66698}"/>
              </a:ext>
            </a:extLst>
          </p:cNvPr>
          <p:cNvSpPr/>
          <p:nvPr/>
        </p:nvSpPr>
        <p:spPr>
          <a:xfrm>
            <a:off x="6288999" y="5687694"/>
            <a:ext cx="7531179" cy="1551305"/>
          </a:xfrm>
          <a:prstGeom prst="rect">
            <a:avLst/>
          </a:prstGeom>
          <a:noFill/>
          <a:ln/>
        </p:spPr>
        <p:txBody>
          <a:bodyPr wrap="none" rtlCol="0" anchor="t"/>
          <a:lstStyle/>
          <a:p>
            <a:pPr marL="0" indent="0">
              <a:lnSpc>
                <a:spcPts val="2709"/>
              </a:lnSpc>
              <a:buNone/>
            </a:pPr>
            <a:r>
              <a:rPr lang="en-US" sz="1693" dirty="0">
                <a:solidFill>
                  <a:srgbClr val="403C4E"/>
                </a:solidFill>
                <a:latin typeface="Open Sans" pitchFamily="34" charset="0"/>
                <a:ea typeface="Open Sans" pitchFamily="34" charset="-122"/>
                <a:cs typeface="Open Sans" pitchFamily="34" charset="-120"/>
              </a:rPr>
              <a:t>Team member:</a:t>
            </a:r>
          </a:p>
          <a:p>
            <a:pPr marL="0" indent="0">
              <a:lnSpc>
                <a:spcPts val="2709"/>
              </a:lnSpc>
              <a:buNone/>
            </a:pPr>
            <a:r>
              <a:rPr lang="en-US" sz="1693" dirty="0" err="1">
                <a:solidFill>
                  <a:srgbClr val="403C4E"/>
                </a:solidFill>
                <a:latin typeface="Open Sans" pitchFamily="34" charset="0"/>
                <a:ea typeface="Open Sans" pitchFamily="34" charset="-122"/>
                <a:cs typeface="Open Sans" pitchFamily="34" charset="-120"/>
              </a:rPr>
              <a:t>Tangchao</a:t>
            </a:r>
            <a:r>
              <a:rPr lang="en-US" sz="1693" dirty="0">
                <a:solidFill>
                  <a:srgbClr val="403C4E"/>
                </a:solidFill>
                <a:latin typeface="Open Sans" pitchFamily="34" charset="0"/>
                <a:ea typeface="Open Sans" pitchFamily="34" charset="-122"/>
                <a:cs typeface="Open Sans" pitchFamily="34" charset="-120"/>
              </a:rPr>
              <a:t> Li, Tingyi </a:t>
            </a:r>
            <a:r>
              <a:rPr lang="en-US" sz="1693" dirty="0" err="1">
                <a:solidFill>
                  <a:srgbClr val="403C4E"/>
                </a:solidFill>
                <a:latin typeface="Open Sans" pitchFamily="34" charset="0"/>
                <a:ea typeface="Open Sans" pitchFamily="34" charset="-122"/>
                <a:cs typeface="Open Sans" pitchFamily="34" charset="-120"/>
              </a:rPr>
              <a:t>Ruan</a:t>
            </a:r>
            <a:r>
              <a:rPr lang="en-US" sz="1693" dirty="0">
                <a:solidFill>
                  <a:srgbClr val="403C4E"/>
                </a:solidFill>
                <a:latin typeface="Open Sans" pitchFamily="34" charset="0"/>
                <a:ea typeface="Open Sans" pitchFamily="34" charset="-122"/>
                <a:cs typeface="Open Sans" pitchFamily="34" charset="-120"/>
              </a:rPr>
              <a:t>, </a:t>
            </a:r>
            <a:r>
              <a:rPr lang="en-US" sz="1693" dirty="0" err="1">
                <a:solidFill>
                  <a:srgbClr val="403C4E"/>
                </a:solidFill>
                <a:latin typeface="Open Sans" pitchFamily="34" charset="0"/>
                <a:ea typeface="Open Sans" pitchFamily="34" charset="-122"/>
                <a:cs typeface="Open Sans" pitchFamily="34" charset="-120"/>
              </a:rPr>
              <a:t>Libo</a:t>
            </a:r>
            <a:r>
              <a:rPr lang="en-US" sz="1693" dirty="0">
                <a:solidFill>
                  <a:srgbClr val="403C4E"/>
                </a:solidFill>
                <a:latin typeface="Open Sans" pitchFamily="34" charset="0"/>
                <a:ea typeface="Open Sans" pitchFamily="34" charset="-122"/>
                <a:cs typeface="Open Sans" pitchFamily="34" charset="-120"/>
              </a:rPr>
              <a:t> Yao</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9957673"/>
          </a:xfrm>
          <a:prstGeom prst="rect">
            <a:avLst/>
          </a:prstGeom>
          <a:solidFill>
            <a:srgbClr val="FFFFFF"/>
          </a:solidFill>
          <a:ln/>
        </p:spPr>
        <p:txBody>
          <a:bodyPr/>
          <a:lstStyle/>
          <a:p>
            <a:endParaRPr lang="en-US"/>
          </a:p>
        </p:txBody>
      </p:sp>
      <p:sp>
        <p:nvSpPr>
          <p:cNvPr id="4" name="Text 1"/>
          <p:cNvSpPr/>
          <p:nvPr/>
        </p:nvSpPr>
        <p:spPr>
          <a:xfrm>
            <a:off x="806410" y="591383"/>
            <a:ext cx="4576286" cy="537567"/>
          </a:xfrm>
          <a:prstGeom prst="rect">
            <a:avLst/>
          </a:prstGeom>
          <a:noFill/>
          <a:ln/>
        </p:spPr>
        <p:txBody>
          <a:bodyPr wrap="none" rtlCol="0" anchor="t"/>
          <a:lstStyle/>
          <a:p>
            <a:pPr marL="0" indent="0">
              <a:lnSpc>
                <a:spcPts val="4233"/>
              </a:lnSpc>
              <a:buNone/>
            </a:pPr>
            <a:r>
              <a:rPr lang="en-US" sz="3387" b="1" dirty="0">
                <a:solidFill>
                  <a:srgbClr val="403C4E"/>
                </a:solidFill>
                <a:latin typeface="Merriweather" pitchFamily="34" charset="0"/>
                <a:ea typeface="Merriweather" pitchFamily="34" charset="-122"/>
                <a:cs typeface="Merriweather" pitchFamily="34" charset="-120"/>
              </a:rPr>
              <a:t>SEO and Accessibility</a:t>
            </a:r>
            <a:endParaRPr lang="en-US" sz="3387" dirty="0"/>
          </a:p>
        </p:txBody>
      </p:sp>
      <p:pic>
        <p:nvPicPr>
          <p:cNvPr id="5" name="Image 1" descr="preencoded.png"/>
          <p:cNvPicPr>
            <a:picLocks noChangeAspect="1"/>
          </p:cNvPicPr>
          <p:nvPr/>
        </p:nvPicPr>
        <p:blipFill>
          <a:blip r:embed="rId4"/>
          <a:stretch>
            <a:fillRect/>
          </a:stretch>
        </p:blipFill>
        <p:spPr>
          <a:xfrm>
            <a:off x="2515810" y="1355804"/>
            <a:ext cx="9074190" cy="3484807"/>
          </a:xfrm>
          <a:prstGeom prst="rect">
            <a:avLst/>
          </a:prstGeom>
        </p:spPr>
      </p:pic>
      <p:pic>
        <p:nvPicPr>
          <p:cNvPr id="6" name="Image 2" descr="preencoded.png"/>
          <p:cNvPicPr>
            <a:picLocks noChangeAspect="1"/>
          </p:cNvPicPr>
          <p:nvPr/>
        </p:nvPicPr>
        <p:blipFill>
          <a:blip r:embed="rId5"/>
          <a:stretch>
            <a:fillRect/>
          </a:stretch>
        </p:blipFill>
        <p:spPr>
          <a:xfrm>
            <a:off x="539830" y="4647724"/>
            <a:ext cx="6246495" cy="2941796"/>
          </a:xfrm>
          <a:prstGeom prst="rect">
            <a:avLst/>
          </a:prstGeom>
        </p:spPr>
      </p:pic>
      <p:pic>
        <p:nvPicPr>
          <p:cNvPr id="7" name="Image 3" descr="preencoded.png"/>
          <p:cNvPicPr>
            <a:picLocks noChangeAspect="1"/>
          </p:cNvPicPr>
          <p:nvPr/>
        </p:nvPicPr>
        <p:blipFill>
          <a:blip r:embed="rId6"/>
          <a:stretch>
            <a:fillRect/>
          </a:stretch>
        </p:blipFill>
        <p:spPr>
          <a:xfrm>
            <a:off x="7585115" y="4640203"/>
            <a:ext cx="6246495" cy="2941796"/>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22578"/>
            <a:ext cx="14630400" cy="8229600"/>
          </a:xfrm>
          <a:prstGeom prst="rect">
            <a:avLst/>
          </a:prstGeom>
          <a:solidFill>
            <a:srgbClr val="FFFFFF"/>
          </a:solidFill>
          <a:ln/>
        </p:spPr>
        <p:txBody>
          <a:bodyPr/>
          <a:lstStyle/>
          <a:p>
            <a:endParaRPr lang="zh-CN" altLang="en-US"/>
          </a:p>
        </p:txBody>
      </p:sp>
      <p:pic>
        <p:nvPicPr>
          <p:cNvPr id="4" name="Image 1" descr="preencoded.png"/>
          <p:cNvPicPr>
            <a:picLocks noChangeAspect="1"/>
          </p:cNvPicPr>
          <p:nvPr/>
        </p:nvPicPr>
        <p:blipFill>
          <a:blip r:embed="rId4"/>
          <a:stretch>
            <a:fillRect/>
          </a:stretch>
        </p:blipFill>
        <p:spPr>
          <a:xfrm>
            <a:off x="9151620" y="0"/>
            <a:ext cx="5486400" cy="8229600"/>
          </a:xfrm>
          <a:prstGeom prst="rect">
            <a:avLst/>
          </a:prstGeom>
        </p:spPr>
      </p:pic>
      <p:sp>
        <p:nvSpPr>
          <p:cNvPr id="5" name="Text 1"/>
          <p:cNvSpPr/>
          <p:nvPr/>
        </p:nvSpPr>
        <p:spPr>
          <a:xfrm>
            <a:off x="806410" y="3536871"/>
            <a:ext cx="4301014" cy="537567"/>
          </a:xfrm>
          <a:prstGeom prst="rect">
            <a:avLst/>
          </a:prstGeom>
          <a:noFill/>
          <a:ln/>
        </p:spPr>
        <p:txBody>
          <a:bodyPr wrap="none" rtlCol="0" anchor="t"/>
          <a:lstStyle/>
          <a:p>
            <a:pPr marL="0" indent="0">
              <a:lnSpc>
                <a:spcPts val="4233"/>
              </a:lnSpc>
              <a:buNone/>
            </a:pPr>
            <a:r>
              <a:rPr lang="en-US" sz="3387" b="1" dirty="0">
                <a:solidFill>
                  <a:srgbClr val="403C4E"/>
                </a:solidFill>
                <a:latin typeface="Merriweather" pitchFamily="34" charset="0"/>
                <a:ea typeface="Merriweather" pitchFamily="34" charset="-122"/>
                <a:cs typeface="Merriweather" pitchFamily="34" charset="-120"/>
              </a:rPr>
              <a:t>Javascript Mastery</a:t>
            </a:r>
            <a:endParaRPr lang="en-US" sz="3387" dirty="0"/>
          </a:p>
        </p:txBody>
      </p:sp>
      <p:sp>
        <p:nvSpPr>
          <p:cNvPr id="6" name="Text 2"/>
          <p:cNvSpPr/>
          <p:nvPr/>
        </p:nvSpPr>
        <p:spPr>
          <a:xfrm>
            <a:off x="806410" y="4289465"/>
            <a:ext cx="3225760" cy="403146"/>
          </a:xfrm>
          <a:prstGeom prst="rect">
            <a:avLst/>
          </a:prstGeom>
          <a:noFill/>
          <a:ln/>
        </p:spPr>
        <p:txBody>
          <a:bodyPr wrap="none" rtlCol="0" anchor="t"/>
          <a:lstStyle/>
          <a:p>
            <a:pPr marL="0" indent="0">
              <a:lnSpc>
                <a:spcPts val="3175"/>
              </a:lnSpc>
              <a:buNone/>
            </a:pPr>
            <a:r>
              <a:rPr lang="en-US" sz="2540" b="1" dirty="0">
                <a:solidFill>
                  <a:srgbClr val="403C4E"/>
                </a:solidFill>
                <a:latin typeface="Merriweather" pitchFamily="34" charset="0"/>
                <a:ea typeface="Merriweather" pitchFamily="34" charset="-122"/>
                <a:cs typeface="Merriweather" pitchFamily="34" charset="-120"/>
              </a:rPr>
              <a:t>file structure</a:t>
            </a:r>
            <a:r>
              <a:rPr lang="zh-CN" altLang="en-US" sz="2540" b="1" dirty="0">
                <a:solidFill>
                  <a:srgbClr val="403C4E"/>
                </a:solidFill>
                <a:latin typeface="Merriweather" pitchFamily="34" charset="0"/>
                <a:ea typeface="Merriweather" pitchFamily="34" charset="-122"/>
                <a:cs typeface="Merriweather" pitchFamily="34" charset="-120"/>
              </a:rPr>
              <a:t> </a:t>
            </a:r>
            <a:r>
              <a:rPr lang="en-US" altLang="zh-CN" sz="2540" b="1" dirty="0">
                <a:solidFill>
                  <a:srgbClr val="403C4E"/>
                </a:solidFill>
                <a:latin typeface="Merriweather" pitchFamily="34" charset="0"/>
                <a:ea typeface="Merriweather" pitchFamily="34" charset="-122"/>
                <a:cs typeface="Merriweather" pitchFamily="34" charset="-120"/>
              </a:rPr>
              <a:t>for</a:t>
            </a:r>
            <a:r>
              <a:rPr lang="zh-CN" altLang="en-US" sz="2540" b="1" dirty="0">
                <a:solidFill>
                  <a:srgbClr val="403C4E"/>
                </a:solidFill>
                <a:latin typeface="Merriweather" pitchFamily="34" charset="0"/>
                <a:ea typeface="Merriweather" pitchFamily="34" charset="-122"/>
                <a:cs typeface="Merriweather" pitchFamily="34" charset="-120"/>
              </a:rPr>
              <a:t>  </a:t>
            </a:r>
            <a:r>
              <a:rPr lang="en-US" altLang="zh-CN" sz="2540" b="1" dirty="0" err="1">
                <a:solidFill>
                  <a:srgbClr val="403C4E"/>
                </a:solidFill>
                <a:latin typeface="Merriweather" pitchFamily="34" charset="0"/>
                <a:ea typeface="Merriweather" pitchFamily="34" charset="-122"/>
                <a:cs typeface="Merriweather" pitchFamily="34" charset="-120"/>
              </a:rPr>
              <a:t>next.js</a:t>
            </a:r>
            <a:r>
              <a:rPr lang="en-US" altLang="zh-CN" sz="2540" b="1" dirty="0">
                <a:solidFill>
                  <a:srgbClr val="403C4E"/>
                </a:solidFill>
                <a:latin typeface="Merriweather" pitchFamily="34" charset="0"/>
                <a:ea typeface="Merriweather" pitchFamily="34" charset="-122"/>
                <a:cs typeface="Merriweather" pitchFamily="34" charset="-120"/>
              </a:rPr>
              <a:t> file routing</a:t>
            </a:r>
            <a:endParaRPr lang="en-US" sz="254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482251"/>
          </a:xfrm>
          <a:prstGeom prst="rect">
            <a:avLst/>
          </a:prstGeom>
          <a:solidFill>
            <a:srgbClr val="FFFFFF"/>
          </a:solidFill>
          <a:ln/>
        </p:spPr>
        <p:txBody>
          <a:bodyPr/>
          <a:lstStyle/>
          <a:p>
            <a:endParaRPr lang="zh-CN" altLang="en-US"/>
          </a:p>
        </p:txBody>
      </p:sp>
      <p:sp>
        <p:nvSpPr>
          <p:cNvPr id="4" name="Text 1"/>
          <p:cNvSpPr/>
          <p:nvPr/>
        </p:nvSpPr>
        <p:spPr>
          <a:xfrm>
            <a:off x="806410" y="591383"/>
            <a:ext cx="4984552" cy="403146"/>
          </a:xfrm>
          <a:prstGeom prst="rect">
            <a:avLst/>
          </a:prstGeom>
          <a:noFill/>
          <a:ln/>
        </p:spPr>
        <p:txBody>
          <a:bodyPr wrap="none" rtlCol="0" anchor="t"/>
          <a:lstStyle/>
          <a:p>
            <a:pPr marL="0" indent="0">
              <a:lnSpc>
                <a:spcPts val="3175"/>
              </a:lnSpc>
              <a:buNone/>
            </a:pPr>
            <a:r>
              <a:rPr lang="en-US" sz="2540" b="1" dirty="0">
                <a:solidFill>
                  <a:srgbClr val="403C4E"/>
                </a:solidFill>
                <a:latin typeface="Merriweather" pitchFamily="34" charset="0"/>
                <a:ea typeface="Merriweather" pitchFamily="34" charset="-122"/>
                <a:cs typeface="Merriweather" pitchFamily="34" charset="-120"/>
              </a:rPr>
              <a:t>Component Trees- Home Page</a:t>
            </a:r>
            <a:endParaRPr lang="en-US" sz="2540" dirty="0"/>
          </a:p>
        </p:txBody>
      </p:sp>
      <p:pic>
        <p:nvPicPr>
          <p:cNvPr id="5" name="Image 1" descr="preencoded.png"/>
          <p:cNvPicPr>
            <a:picLocks noChangeAspect="1"/>
          </p:cNvPicPr>
          <p:nvPr/>
        </p:nvPicPr>
        <p:blipFill>
          <a:blip r:embed="rId4"/>
          <a:stretch>
            <a:fillRect/>
          </a:stretch>
        </p:blipFill>
        <p:spPr>
          <a:xfrm>
            <a:off x="806410" y="1478399"/>
            <a:ext cx="7120652" cy="5584627"/>
          </a:xfrm>
          <a:prstGeom prst="rect">
            <a:avLst/>
          </a:prstGeom>
        </p:spPr>
      </p:pic>
      <p:pic>
        <p:nvPicPr>
          <p:cNvPr id="6" name="Image 2" descr="preencoded.png"/>
          <p:cNvPicPr>
            <a:picLocks noChangeAspect="1"/>
          </p:cNvPicPr>
          <p:nvPr/>
        </p:nvPicPr>
        <p:blipFill>
          <a:blip r:embed="rId5"/>
          <a:stretch>
            <a:fillRect/>
          </a:stretch>
        </p:blipFill>
        <p:spPr>
          <a:xfrm>
            <a:off x="9480947" y="1478399"/>
            <a:ext cx="3548301" cy="5544622"/>
          </a:xfrm>
          <a:prstGeom prst="rect">
            <a:avLst/>
          </a:prstGeom>
        </p:spPr>
      </p:pic>
      <p:sp>
        <p:nvSpPr>
          <p:cNvPr id="7" name="Text 2"/>
          <p:cNvSpPr/>
          <p:nvPr/>
        </p:nvSpPr>
        <p:spPr>
          <a:xfrm>
            <a:off x="806410" y="7546896"/>
            <a:ext cx="13017579" cy="343972"/>
          </a:xfrm>
          <a:prstGeom prst="rect">
            <a:avLst/>
          </a:prstGeom>
          <a:noFill/>
          <a:ln/>
        </p:spPr>
        <p:txBody>
          <a:bodyPr wrap="none" rtlCol="0" anchor="t"/>
          <a:lstStyle/>
          <a:p>
            <a:pPr marL="0" indent="0">
              <a:lnSpc>
                <a:spcPts val="2709"/>
              </a:lnSpc>
              <a:buNone/>
            </a:pPr>
            <a:endParaRPr lang="en-US" sz="1693"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txBody>
          <a:bodyPr/>
          <a:lstStyle/>
          <a:p>
            <a:endParaRPr lang="zh-CN" altLang="en-US"/>
          </a:p>
        </p:txBody>
      </p:sp>
      <p:sp>
        <p:nvSpPr>
          <p:cNvPr id="4" name="Text 1"/>
          <p:cNvSpPr/>
          <p:nvPr/>
        </p:nvSpPr>
        <p:spPr>
          <a:xfrm>
            <a:off x="806410" y="673775"/>
            <a:ext cx="6114812" cy="403146"/>
          </a:xfrm>
          <a:prstGeom prst="rect">
            <a:avLst/>
          </a:prstGeom>
          <a:noFill/>
          <a:ln/>
        </p:spPr>
        <p:txBody>
          <a:bodyPr wrap="none" rtlCol="0" anchor="t"/>
          <a:lstStyle/>
          <a:p>
            <a:pPr marL="0" indent="0">
              <a:lnSpc>
                <a:spcPts val="3175"/>
              </a:lnSpc>
              <a:buNone/>
            </a:pPr>
            <a:r>
              <a:rPr lang="en-US" sz="2540" b="1" dirty="0">
                <a:solidFill>
                  <a:srgbClr val="403C4E"/>
                </a:solidFill>
                <a:latin typeface="Merriweather" pitchFamily="34" charset="0"/>
                <a:ea typeface="Merriweather" pitchFamily="34" charset="-122"/>
                <a:cs typeface="Merriweather" pitchFamily="34" charset="-120"/>
              </a:rPr>
              <a:t>Component Trees- Recipe Detail Page</a:t>
            </a:r>
            <a:endParaRPr lang="en-US" sz="2540" dirty="0"/>
          </a:p>
        </p:txBody>
      </p:sp>
      <p:pic>
        <p:nvPicPr>
          <p:cNvPr id="5" name="Image 1" descr="preencoded.png"/>
          <p:cNvPicPr>
            <a:picLocks noChangeAspect="1"/>
          </p:cNvPicPr>
          <p:nvPr/>
        </p:nvPicPr>
        <p:blipFill>
          <a:blip r:embed="rId4"/>
          <a:stretch>
            <a:fillRect/>
          </a:stretch>
        </p:blipFill>
        <p:spPr>
          <a:xfrm>
            <a:off x="806410" y="1560790"/>
            <a:ext cx="7204234" cy="5683329"/>
          </a:xfrm>
          <a:prstGeom prst="rect">
            <a:avLst/>
          </a:prstGeom>
        </p:spPr>
      </p:pic>
      <p:pic>
        <p:nvPicPr>
          <p:cNvPr id="6" name="Image 2" descr="preencoded.png"/>
          <p:cNvPicPr>
            <a:picLocks noChangeAspect="1"/>
          </p:cNvPicPr>
          <p:nvPr/>
        </p:nvPicPr>
        <p:blipFill>
          <a:blip r:embed="rId5"/>
          <a:stretch>
            <a:fillRect/>
          </a:stretch>
        </p:blipFill>
        <p:spPr>
          <a:xfrm>
            <a:off x="9074706" y="1560790"/>
            <a:ext cx="4181475" cy="575310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12247602"/>
          </a:xfrm>
          <a:prstGeom prst="rect">
            <a:avLst/>
          </a:prstGeom>
          <a:solidFill>
            <a:srgbClr val="FFFFFF"/>
          </a:solidFill>
          <a:ln/>
        </p:spPr>
        <p:txBody>
          <a:bodyPr/>
          <a:lstStyle/>
          <a:p>
            <a:endParaRPr lang="zh-CN" altLang="en-US"/>
          </a:p>
        </p:txBody>
      </p:sp>
      <p:sp>
        <p:nvSpPr>
          <p:cNvPr id="4" name="Text 1"/>
          <p:cNvSpPr/>
          <p:nvPr/>
        </p:nvSpPr>
        <p:spPr>
          <a:xfrm>
            <a:off x="10653353" y="3206893"/>
            <a:ext cx="3361311" cy="1609655"/>
          </a:xfrm>
          <a:prstGeom prst="rect">
            <a:avLst/>
          </a:prstGeom>
          <a:noFill/>
          <a:ln/>
        </p:spPr>
        <p:txBody>
          <a:bodyPr wrap="none" rtlCol="0" anchor="t"/>
          <a:lstStyle/>
          <a:p>
            <a:pPr marL="0" indent="0">
              <a:lnSpc>
                <a:spcPts val="3175"/>
              </a:lnSpc>
              <a:buNone/>
            </a:pPr>
            <a:r>
              <a:rPr lang="en-US" sz="2800" b="1" dirty="0">
                <a:solidFill>
                  <a:srgbClr val="403C4E"/>
                </a:solidFill>
                <a:latin typeface="Merriweather" pitchFamily="34" charset="0"/>
                <a:ea typeface="Merriweather" pitchFamily="34" charset="-122"/>
                <a:cs typeface="Merriweather" pitchFamily="34" charset="-120"/>
              </a:rPr>
              <a:t>Components </a:t>
            </a:r>
          </a:p>
          <a:p>
            <a:pPr marL="0" indent="0">
              <a:lnSpc>
                <a:spcPts val="3175"/>
              </a:lnSpc>
              <a:buNone/>
            </a:pPr>
            <a:r>
              <a:rPr lang="en-US" sz="2800" b="1" dirty="0">
                <a:solidFill>
                  <a:srgbClr val="403C4E"/>
                </a:solidFill>
                <a:latin typeface="Merriweather" pitchFamily="34" charset="0"/>
                <a:ea typeface="Merriweather" pitchFamily="34" charset="-122"/>
                <a:cs typeface="Merriweather" pitchFamily="34" charset="-120"/>
              </a:rPr>
              <a:t>Communication </a:t>
            </a:r>
          </a:p>
          <a:p>
            <a:pPr marL="0" indent="0">
              <a:lnSpc>
                <a:spcPts val="3175"/>
              </a:lnSpc>
              <a:buNone/>
            </a:pPr>
            <a:r>
              <a:rPr lang="en-US" sz="2800" b="1" dirty="0">
                <a:solidFill>
                  <a:srgbClr val="403C4E"/>
                </a:solidFill>
                <a:latin typeface="Merriweather" pitchFamily="34" charset="0"/>
                <a:ea typeface="Merriweather" pitchFamily="34" charset="-122"/>
                <a:cs typeface="Merriweather" pitchFamily="34" charset="-120"/>
              </a:rPr>
              <a:t>Solution</a:t>
            </a:r>
            <a:endParaRPr lang="en-US" sz="2800" dirty="0"/>
          </a:p>
        </p:txBody>
      </p:sp>
      <p:pic>
        <p:nvPicPr>
          <p:cNvPr id="5" name="Image 1" descr="preencoded.png"/>
          <p:cNvPicPr>
            <a:picLocks noChangeAspect="1"/>
          </p:cNvPicPr>
          <p:nvPr/>
        </p:nvPicPr>
        <p:blipFill>
          <a:blip r:embed="rId4"/>
          <a:stretch>
            <a:fillRect/>
          </a:stretch>
        </p:blipFill>
        <p:spPr>
          <a:xfrm>
            <a:off x="120611" y="198455"/>
            <a:ext cx="9917007" cy="7794628"/>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txBody>
          <a:bodyPr/>
          <a:lstStyle/>
          <a:p>
            <a:endParaRPr lang="zh-CN" altLang="en-US"/>
          </a:p>
        </p:txBody>
      </p:sp>
      <p:sp>
        <p:nvSpPr>
          <p:cNvPr id="4" name="Text 1"/>
          <p:cNvSpPr/>
          <p:nvPr/>
        </p:nvSpPr>
        <p:spPr>
          <a:xfrm>
            <a:off x="636289" y="383695"/>
            <a:ext cx="5376267" cy="672108"/>
          </a:xfrm>
          <a:prstGeom prst="rect">
            <a:avLst/>
          </a:prstGeom>
          <a:noFill/>
          <a:ln/>
        </p:spPr>
        <p:txBody>
          <a:bodyPr wrap="none" rtlCol="0" anchor="t"/>
          <a:lstStyle/>
          <a:p>
            <a:pPr marL="0" indent="0">
              <a:lnSpc>
                <a:spcPts val="5292"/>
              </a:lnSpc>
              <a:buNone/>
            </a:pPr>
            <a:r>
              <a:rPr lang="en-US" sz="4233" b="1" dirty="0">
                <a:solidFill>
                  <a:srgbClr val="403C4E"/>
                </a:solidFill>
                <a:latin typeface="Merriweather" pitchFamily="34" charset="0"/>
                <a:ea typeface="Merriweather" pitchFamily="34" charset="-122"/>
                <a:cs typeface="Merriweather" pitchFamily="34" charset="-120"/>
              </a:rPr>
              <a:t>Other Techniques</a:t>
            </a:r>
            <a:endParaRPr lang="en-US" sz="4233" dirty="0"/>
          </a:p>
        </p:txBody>
      </p:sp>
      <p:sp>
        <p:nvSpPr>
          <p:cNvPr id="5" name="Text 2"/>
          <p:cNvSpPr/>
          <p:nvPr/>
        </p:nvSpPr>
        <p:spPr>
          <a:xfrm>
            <a:off x="756351" y="4675465"/>
            <a:ext cx="3015616" cy="687943"/>
          </a:xfrm>
          <a:prstGeom prst="rect">
            <a:avLst/>
          </a:prstGeom>
          <a:noFill/>
          <a:ln/>
        </p:spPr>
        <p:txBody>
          <a:bodyPr wrap="square" rtlCol="0" anchor="t"/>
          <a:lstStyle/>
          <a:p>
            <a:pPr marL="0" indent="0">
              <a:lnSpc>
                <a:spcPts val="2709"/>
              </a:lnSpc>
              <a:buNone/>
            </a:pPr>
            <a:r>
              <a:rPr lang="en-US" sz="1693" b="1" dirty="0">
                <a:solidFill>
                  <a:srgbClr val="403C4E"/>
                </a:solidFill>
                <a:latin typeface="Open Sans" pitchFamily="34" charset="0"/>
                <a:ea typeface="Open Sans" pitchFamily="34" charset="-122"/>
                <a:cs typeface="Open Sans" pitchFamily="34" charset="-120"/>
              </a:rPr>
              <a:t>Asynchronous Data Rendering with useEffect</a:t>
            </a:r>
            <a:endParaRPr lang="en-US" sz="1693" dirty="0"/>
          </a:p>
        </p:txBody>
      </p:sp>
      <p:sp>
        <p:nvSpPr>
          <p:cNvPr id="7" name="Text 3"/>
          <p:cNvSpPr/>
          <p:nvPr/>
        </p:nvSpPr>
        <p:spPr>
          <a:xfrm>
            <a:off x="806410" y="5286732"/>
            <a:ext cx="2860953" cy="343972"/>
          </a:xfrm>
          <a:prstGeom prst="rect">
            <a:avLst/>
          </a:prstGeom>
          <a:noFill/>
          <a:ln/>
        </p:spPr>
        <p:txBody>
          <a:bodyPr wrap="none" rtlCol="0" anchor="t"/>
          <a:lstStyle/>
          <a:p>
            <a:pPr marL="0" indent="0">
              <a:lnSpc>
                <a:spcPts val="2709"/>
              </a:lnSpc>
              <a:buNone/>
            </a:pPr>
            <a:endParaRPr lang="en-US" sz="1693" dirty="0"/>
          </a:p>
        </p:txBody>
      </p:sp>
      <p:sp>
        <p:nvSpPr>
          <p:cNvPr id="8" name="Text 4"/>
          <p:cNvSpPr/>
          <p:nvPr/>
        </p:nvSpPr>
        <p:spPr>
          <a:xfrm>
            <a:off x="961072" y="1236463"/>
            <a:ext cx="3131701" cy="343972"/>
          </a:xfrm>
          <a:prstGeom prst="rect">
            <a:avLst/>
          </a:prstGeom>
          <a:noFill/>
          <a:ln/>
        </p:spPr>
        <p:txBody>
          <a:bodyPr wrap="none" rtlCol="0" anchor="t"/>
          <a:lstStyle/>
          <a:p>
            <a:pPr marL="0" indent="0">
              <a:lnSpc>
                <a:spcPts val="2709"/>
              </a:lnSpc>
              <a:buNone/>
            </a:pPr>
            <a:r>
              <a:rPr lang="en-US" sz="1693" b="1" dirty="0">
                <a:solidFill>
                  <a:srgbClr val="403C4E"/>
                </a:solidFill>
                <a:latin typeface="Open Sans" pitchFamily="34" charset="0"/>
                <a:ea typeface="Open Sans" pitchFamily="34" charset="-122"/>
                <a:cs typeface="Open Sans" pitchFamily="34" charset="-120"/>
              </a:rPr>
              <a:t>Usage of &lt;Link&gt; Component </a:t>
            </a:r>
            <a:endParaRPr lang="en-US" sz="1693" dirty="0"/>
          </a:p>
        </p:txBody>
      </p:sp>
      <p:pic>
        <p:nvPicPr>
          <p:cNvPr id="9" name="Image 2" descr="preencoded.png"/>
          <p:cNvPicPr>
            <a:picLocks noChangeAspect="1"/>
          </p:cNvPicPr>
          <p:nvPr/>
        </p:nvPicPr>
        <p:blipFill>
          <a:blip r:embed="rId4"/>
          <a:stretch>
            <a:fillRect/>
          </a:stretch>
        </p:blipFill>
        <p:spPr>
          <a:xfrm>
            <a:off x="971802" y="1721168"/>
            <a:ext cx="2736107" cy="1904966"/>
          </a:xfrm>
          <a:prstGeom prst="rect">
            <a:avLst/>
          </a:prstGeom>
        </p:spPr>
      </p:pic>
      <p:sp>
        <p:nvSpPr>
          <p:cNvPr id="10" name="Text 5"/>
          <p:cNvSpPr/>
          <p:nvPr/>
        </p:nvSpPr>
        <p:spPr>
          <a:xfrm>
            <a:off x="4199573" y="5944195"/>
            <a:ext cx="3131701" cy="343972"/>
          </a:xfrm>
          <a:prstGeom prst="rect">
            <a:avLst/>
          </a:prstGeom>
          <a:noFill/>
          <a:ln/>
        </p:spPr>
        <p:txBody>
          <a:bodyPr wrap="none" rtlCol="0" anchor="t"/>
          <a:lstStyle/>
          <a:p>
            <a:pPr marL="0" indent="0">
              <a:lnSpc>
                <a:spcPts val="2709"/>
              </a:lnSpc>
              <a:buNone/>
            </a:pPr>
            <a:endParaRPr lang="en-US" sz="1693" dirty="0"/>
          </a:p>
        </p:txBody>
      </p:sp>
      <p:sp>
        <p:nvSpPr>
          <p:cNvPr id="11" name="Text 6"/>
          <p:cNvSpPr/>
          <p:nvPr/>
        </p:nvSpPr>
        <p:spPr>
          <a:xfrm>
            <a:off x="4075465" y="1236462"/>
            <a:ext cx="2725460" cy="343972"/>
          </a:xfrm>
          <a:prstGeom prst="rect">
            <a:avLst/>
          </a:prstGeom>
          <a:noFill/>
          <a:ln/>
        </p:spPr>
        <p:txBody>
          <a:bodyPr wrap="none" rtlCol="0" anchor="t"/>
          <a:lstStyle/>
          <a:p>
            <a:pPr marL="0" indent="0">
              <a:lnSpc>
                <a:spcPts val="2709"/>
              </a:lnSpc>
              <a:buNone/>
            </a:pPr>
            <a:r>
              <a:rPr lang="en-US" sz="1693" b="1" dirty="0">
                <a:solidFill>
                  <a:srgbClr val="403C4E"/>
                </a:solidFill>
                <a:latin typeface="Open Sans" pitchFamily="34" charset="0"/>
                <a:ea typeface="Open Sans" pitchFamily="34" charset="-122"/>
                <a:cs typeface="Open Sans" pitchFamily="34" charset="-120"/>
              </a:rPr>
              <a:t>and React Router</a:t>
            </a:r>
            <a:endParaRPr lang="en-US" sz="1693" dirty="0"/>
          </a:p>
        </p:txBody>
      </p:sp>
      <p:pic>
        <p:nvPicPr>
          <p:cNvPr id="12" name="Image 3" descr="preencoded.png"/>
          <p:cNvPicPr>
            <a:picLocks noChangeAspect="1"/>
          </p:cNvPicPr>
          <p:nvPr/>
        </p:nvPicPr>
        <p:blipFill>
          <a:blip r:embed="rId5"/>
          <a:stretch>
            <a:fillRect/>
          </a:stretch>
        </p:blipFill>
        <p:spPr>
          <a:xfrm>
            <a:off x="3189761" y="2780690"/>
            <a:ext cx="3340659" cy="2100627"/>
          </a:xfrm>
          <a:prstGeom prst="rect">
            <a:avLst/>
          </a:prstGeom>
        </p:spPr>
      </p:pic>
      <p:sp>
        <p:nvSpPr>
          <p:cNvPr id="13" name="Text 7"/>
          <p:cNvSpPr/>
          <p:nvPr/>
        </p:nvSpPr>
        <p:spPr>
          <a:xfrm>
            <a:off x="9352932" y="892490"/>
            <a:ext cx="4054724" cy="1057996"/>
          </a:xfrm>
          <a:prstGeom prst="rect">
            <a:avLst/>
          </a:prstGeom>
          <a:noFill/>
          <a:ln/>
        </p:spPr>
        <p:txBody>
          <a:bodyPr wrap="square" rtlCol="0" anchor="t"/>
          <a:lstStyle/>
          <a:p>
            <a:pPr marL="0" indent="0">
              <a:lnSpc>
                <a:spcPts val="2709"/>
              </a:lnSpc>
              <a:buNone/>
            </a:pPr>
            <a:r>
              <a:rPr lang="en-US" sz="1693" b="1" dirty="0">
                <a:solidFill>
                  <a:srgbClr val="403C4E"/>
                </a:solidFill>
                <a:latin typeface="Open Sans" pitchFamily="34" charset="0"/>
                <a:ea typeface="Open Sans" pitchFamily="34" charset="-122"/>
                <a:cs typeface="Open Sans" pitchFamily="34" charset="-120"/>
              </a:rPr>
              <a:t>Parallel Data Requests using Promise.all.</a:t>
            </a:r>
            <a:endParaRPr lang="en-US" sz="1693" dirty="0"/>
          </a:p>
        </p:txBody>
      </p:sp>
      <p:sp>
        <p:nvSpPr>
          <p:cNvPr id="15" name="Text 8"/>
          <p:cNvSpPr/>
          <p:nvPr/>
        </p:nvSpPr>
        <p:spPr>
          <a:xfrm>
            <a:off x="11121152" y="5847278"/>
            <a:ext cx="2725460" cy="343972"/>
          </a:xfrm>
          <a:prstGeom prst="rect">
            <a:avLst/>
          </a:prstGeom>
          <a:noFill/>
          <a:ln/>
        </p:spPr>
        <p:txBody>
          <a:bodyPr wrap="none" rtlCol="0" anchor="t"/>
          <a:lstStyle/>
          <a:p>
            <a:pPr marL="0" indent="0">
              <a:lnSpc>
                <a:spcPts val="2709"/>
              </a:lnSpc>
              <a:buNone/>
            </a:pPr>
            <a:endParaRPr lang="en-US" sz="1693" dirty="0"/>
          </a:p>
        </p:txBody>
      </p:sp>
      <p:pic>
        <p:nvPicPr>
          <p:cNvPr id="18" name="图片 17" descr="文本&#10;&#10;描述已自动生成">
            <a:extLst>
              <a:ext uri="{FF2B5EF4-FFF2-40B4-BE49-F238E27FC236}">
                <a16:creationId xmlns:a16="http://schemas.microsoft.com/office/drawing/2014/main" id="{7F64C5C8-A4BD-95CD-545B-D26215F2A2C3}"/>
              </a:ext>
            </a:extLst>
          </p:cNvPr>
          <p:cNvPicPr>
            <a:picLocks noChangeAspect="1"/>
          </p:cNvPicPr>
          <p:nvPr/>
        </p:nvPicPr>
        <p:blipFill>
          <a:blip r:embed="rId6"/>
          <a:stretch>
            <a:fillRect/>
          </a:stretch>
        </p:blipFill>
        <p:spPr>
          <a:xfrm>
            <a:off x="806410" y="5458718"/>
            <a:ext cx="5906117" cy="2434036"/>
          </a:xfrm>
          <a:prstGeom prst="rect">
            <a:avLst/>
          </a:prstGeom>
        </p:spPr>
      </p:pic>
      <p:pic>
        <p:nvPicPr>
          <p:cNvPr id="20" name="图片 19" descr="文本&#10;&#10;描述已自动生成">
            <a:extLst>
              <a:ext uri="{FF2B5EF4-FFF2-40B4-BE49-F238E27FC236}">
                <a16:creationId xmlns:a16="http://schemas.microsoft.com/office/drawing/2014/main" id="{D760D94E-9829-8B00-3C03-F3791B57994A}"/>
              </a:ext>
            </a:extLst>
          </p:cNvPr>
          <p:cNvPicPr>
            <a:picLocks noChangeAspect="1"/>
          </p:cNvPicPr>
          <p:nvPr/>
        </p:nvPicPr>
        <p:blipFill>
          <a:blip r:embed="rId7"/>
          <a:stretch>
            <a:fillRect/>
          </a:stretch>
        </p:blipFill>
        <p:spPr>
          <a:xfrm>
            <a:off x="7511203" y="1776208"/>
            <a:ext cx="6675848" cy="426091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7680" y="-18988"/>
            <a:ext cx="14630400" cy="10868144"/>
          </a:xfrm>
          <a:prstGeom prst="rect">
            <a:avLst/>
          </a:prstGeom>
          <a:solidFill>
            <a:srgbClr val="FFFFFF"/>
          </a:solidFill>
          <a:ln/>
        </p:spPr>
        <p:txBody>
          <a:bodyPr/>
          <a:lstStyle/>
          <a:p>
            <a:endParaRPr lang="zh-CN" altLang="en-US"/>
          </a:p>
        </p:txBody>
      </p:sp>
      <p:sp>
        <p:nvSpPr>
          <p:cNvPr id="4" name="Text 1"/>
          <p:cNvSpPr/>
          <p:nvPr/>
        </p:nvSpPr>
        <p:spPr>
          <a:xfrm>
            <a:off x="806410" y="591383"/>
            <a:ext cx="11015305" cy="672108"/>
          </a:xfrm>
          <a:prstGeom prst="rect">
            <a:avLst/>
          </a:prstGeom>
          <a:noFill/>
          <a:ln/>
        </p:spPr>
        <p:txBody>
          <a:bodyPr wrap="none" rtlCol="0" anchor="t"/>
          <a:lstStyle/>
          <a:p>
            <a:pPr marL="0" indent="0">
              <a:lnSpc>
                <a:spcPts val="5292"/>
              </a:lnSpc>
              <a:buNone/>
            </a:pPr>
            <a:r>
              <a:rPr lang="en-US" sz="4233" b="1" dirty="0">
                <a:solidFill>
                  <a:srgbClr val="403C4E"/>
                </a:solidFill>
                <a:latin typeface="Merriweather" pitchFamily="34" charset="0"/>
                <a:ea typeface="Merriweather" pitchFamily="34" charset="-122"/>
                <a:cs typeface="Merriweather" pitchFamily="34" charset="-120"/>
              </a:rPr>
              <a:t>API Integration-Usage and Justifications</a:t>
            </a:r>
            <a:endParaRPr lang="en-US" sz="4233" dirty="0"/>
          </a:p>
        </p:txBody>
      </p:sp>
      <p:sp>
        <p:nvSpPr>
          <p:cNvPr id="5" name="Shape 2"/>
          <p:cNvSpPr/>
          <p:nvPr/>
        </p:nvSpPr>
        <p:spPr>
          <a:xfrm>
            <a:off x="806410" y="1693546"/>
            <a:ext cx="4195882" cy="4143154"/>
          </a:xfrm>
          <a:prstGeom prst="roundRect">
            <a:avLst>
              <a:gd name="adj" fmla="val 2306"/>
            </a:avLst>
          </a:prstGeom>
          <a:solidFill>
            <a:srgbClr val="FFD8CC"/>
          </a:solidFill>
          <a:ln w="7620">
            <a:solidFill>
              <a:srgbClr val="E5BEB2"/>
            </a:solidFill>
            <a:prstDash val="solid"/>
          </a:ln>
        </p:spPr>
        <p:txBody>
          <a:bodyPr/>
          <a:lstStyle/>
          <a:p>
            <a:endParaRPr lang="zh-CN" altLang="en-US" dirty="0"/>
          </a:p>
        </p:txBody>
      </p:sp>
      <p:sp>
        <p:nvSpPr>
          <p:cNvPr id="6" name="Text 3"/>
          <p:cNvSpPr/>
          <p:nvPr/>
        </p:nvSpPr>
        <p:spPr>
          <a:xfrm>
            <a:off x="921543" y="1846421"/>
            <a:ext cx="4419384" cy="403146"/>
          </a:xfrm>
          <a:prstGeom prst="rect">
            <a:avLst/>
          </a:prstGeom>
          <a:noFill/>
          <a:ln/>
        </p:spPr>
        <p:txBody>
          <a:bodyPr wrap="none" rtlCol="0" anchor="t"/>
          <a:lstStyle/>
          <a:p>
            <a:pPr>
              <a:lnSpc>
                <a:spcPts val="3175"/>
              </a:lnSpc>
            </a:pPr>
            <a:r>
              <a:rPr lang="en-US" sz="2000" b="1" dirty="0">
                <a:solidFill>
                  <a:srgbClr val="403C4E"/>
                </a:solidFill>
                <a:latin typeface="Merriweather" pitchFamily="34" charset="0"/>
                <a:ea typeface="Merriweather" pitchFamily="34" charset="-122"/>
                <a:cs typeface="Merriweather" pitchFamily="34" charset="-120"/>
              </a:rPr>
              <a:t>Base URL &amp; </a:t>
            </a:r>
            <a:r>
              <a:rPr lang="en-US" altLang="zh-CN" sz="2000" b="1" dirty="0">
                <a:solidFill>
                  <a:srgbClr val="403C4E"/>
                </a:solidFill>
                <a:latin typeface="Merriweather" pitchFamily="34" charset="0"/>
                <a:ea typeface="Merriweather" pitchFamily="34" charset="-122"/>
                <a:cs typeface="Merriweather" pitchFamily="34" charset="-120"/>
              </a:rPr>
              <a:t>Functional Goals</a:t>
            </a:r>
            <a:endParaRPr lang="en-US" altLang="zh-CN" sz="2000" dirty="0"/>
          </a:p>
          <a:p>
            <a:pPr marL="0" indent="0">
              <a:lnSpc>
                <a:spcPts val="3175"/>
              </a:lnSpc>
              <a:buNone/>
            </a:pPr>
            <a:r>
              <a:rPr lang="en-US" sz="2000" b="1" dirty="0">
                <a:solidFill>
                  <a:srgbClr val="403C4E"/>
                </a:solidFill>
                <a:latin typeface="Merriweather" pitchFamily="34" charset="0"/>
                <a:ea typeface="Merriweather" pitchFamily="34" charset="-122"/>
                <a:cs typeface="Merriweather" pitchFamily="34" charset="-120"/>
              </a:rPr>
              <a:t> </a:t>
            </a:r>
            <a:endParaRPr lang="en-US" sz="2000" dirty="0"/>
          </a:p>
        </p:txBody>
      </p:sp>
      <p:sp>
        <p:nvSpPr>
          <p:cNvPr id="7" name="Text 4"/>
          <p:cNvSpPr/>
          <p:nvPr/>
        </p:nvSpPr>
        <p:spPr>
          <a:xfrm>
            <a:off x="1029057" y="2448282"/>
            <a:ext cx="3225760" cy="403146"/>
          </a:xfrm>
          <a:prstGeom prst="rect">
            <a:avLst/>
          </a:prstGeom>
          <a:noFill/>
          <a:ln/>
        </p:spPr>
        <p:txBody>
          <a:bodyPr wrap="none" rtlCol="0" anchor="t"/>
          <a:lstStyle/>
          <a:p>
            <a:pPr marL="0" indent="0">
              <a:lnSpc>
                <a:spcPts val="3175"/>
              </a:lnSpc>
              <a:buNone/>
            </a:pPr>
            <a:endParaRPr lang="en-US" sz="2540" dirty="0"/>
          </a:p>
        </p:txBody>
      </p:sp>
      <p:sp>
        <p:nvSpPr>
          <p:cNvPr id="8" name="Text 5"/>
          <p:cNvSpPr/>
          <p:nvPr/>
        </p:nvSpPr>
        <p:spPr>
          <a:xfrm>
            <a:off x="921543" y="2292357"/>
            <a:ext cx="3750588" cy="343972"/>
          </a:xfrm>
          <a:prstGeom prst="rect">
            <a:avLst/>
          </a:prstGeom>
          <a:noFill/>
          <a:ln/>
        </p:spPr>
        <p:txBody>
          <a:bodyPr wrap="none" rtlCol="0" anchor="t"/>
          <a:lstStyle/>
          <a:p>
            <a:pPr marL="0" indent="0">
              <a:lnSpc>
                <a:spcPts val="2709"/>
              </a:lnSpc>
              <a:buNone/>
            </a:pPr>
            <a:r>
              <a:rPr lang="en-US" sz="1693" dirty="0">
                <a:solidFill>
                  <a:srgbClr val="F44444"/>
                </a:solidFill>
                <a:latin typeface="Open Sans" pitchFamily="34" charset="0"/>
                <a:ea typeface="Open Sans" pitchFamily="34" charset="-122"/>
                <a:cs typeface="Open Sans" pitchFamily="34" charset="-120"/>
              </a:rPr>
              <a:t>www.themealdb.com</a:t>
            </a:r>
            <a:r>
              <a:rPr lang="en-US" altLang="zh-CN" sz="1800" dirty="0">
                <a:solidFill>
                  <a:srgbClr val="403C4E"/>
                </a:solidFill>
                <a:latin typeface="Open Sans" pitchFamily="34" charset="0"/>
                <a:ea typeface="Open Sans" pitchFamily="34" charset="-122"/>
                <a:cs typeface="Open Sans" pitchFamily="34" charset="-120"/>
              </a:rPr>
              <a:t>/api/json/v1/1/</a:t>
            </a:r>
            <a:endParaRPr lang="en-US" sz="1693" dirty="0"/>
          </a:p>
        </p:txBody>
      </p:sp>
      <p:sp>
        <p:nvSpPr>
          <p:cNvPr id="9" name="Text 6"/>
          <p:cNvSpPr/>
          <p:nvPr/>
        </p:nvSpPr>
        <p:spPr>
          <a:xfrm>
            <a:off x="921543" y="2791805"/>
            <a:ext cx="3750588" cy="825817"/>
          </a:xfrm>
          <a:prstGeom prst="rect">
            <a:avLst/>
          </a:prstGeom>
          <a:noFill/>
          <a:ln/>
        </p:spPr>
        <p:txBody>
          <a:bodyPr wrap="square" rtlCol="0" anchor="t"/>
          <a:lstStyle/>
          <a:p>
            <a:pPr marL="0" indent="0">
              <a:lnSpc>
                <a:spcPts val="2167"/>
              </a:lnSpc>
              <a:buNone/>
            </a:pPr>
            <a:r>
              <a:rPr lang="en-US" sz="1355" dirty="0">
                <a:solidFill>
                  <a:srgbClr val="403C4E"/>
                </a:solidFill>
                <a:latin typeface="Open Sans" pitchFamily="34" charset="0"/>
                <a:ea typeface="Open Sans" pitchFamily="34" charset="-122"/>
                <a:cs typeface="Open Sans" pitchFamily="34" charset="-120"/>
              </a:rPr>
              <a:t>The homepage recipe recommendation aims to suggest options to users unsure of their culinary choices. </a:t>
            </a:r>
            <a:endParaRPr lang="en-US" sz="1355" dirty="0"/>
          </a:p>
        </p:txBody>
      </p:sp>
      <p:sp>
        <p:nvSpPr>
          <p:cNvPr id="10" name="Text 7"/>
          <p:cNvSpPr/>
          <p:nvPr/>
        </p:nvSpPr>
        <p:spPr>
          <a:xfrm>
            <a:off x="917827" y="3651620"/>
            <a:ext cx="3750588" cy="825817"/>
          </a:xfrm>
          <a:prstGeom prst="rect">
            <a:avLst/>
          </a:prstGeom>
          <a:noFill/>
          <a:ln/>
        </p:spPr>
        <p:txBody>
          <a:bodyPr wrap="square" rtlCol="0" anchor="t"/>
          <a:lstStyle/>
          <a:p>
            <a:pPr marL="0" indent="0">
              <a:lnSpc>
                <a:spcPts val="2167"/>
              </a:lnSpc>
              <a:buNone/>
            </a:pPr>
            <a:r>
              <a:rPr lang="en-US" sz="1355" dirty="0">
                <a:solidFill>
                  <a:srgbClr val="403C4E"/>
                </a:solidFill>
                <a:latin typeface="Open Sans" pitchFamily="34" charset="0"/>
                <a:ea typeface="Open Sans" pitchFamily="34" charset="-122"/>
                <a:cs typeface="Open Sans" pitchFamily="34" charset="-120"/>
              </a:rPr>
              <a:t>Displaying all categories for quick filtering assists users with specific preferences to swiftly find recipes. </a:t>
            </a:r>
            <a:endParaRPr lang="en-US" sz="1355" dirty="0"/>
          </a:p>
        </p:txBody>
      </p:sp>
      <p:sp>
        <p:nvSpPr>
          <p:cNvPr id="11" name="Text 8"/>
          <p:cNvSpPr/>
          <p:nvPr/>
        </p:nvSpPr>
        <p:spPr>
          <a:xfrm>
            <a:off x="921543" y="4522930"/>
            <a:ext cx="3750588" cy="1101090"/>
          </a:xfrm>
          <a:prstGeom prst="rect">
            <a:avLst/>
          </a:prstGeom>
          <a:noFill/>
          <a:ln/>
        </p:spPr>
        <p:txBody>
          <a:bodyPr wrap="square" rtlCol="0" anchor="t"/>
          <a:lstStyle/>
          <a:p>
            <a:pPr marL="0" indent="0">
              <a:lnSpc>
                <a:spcPts val="2167"/>
              </a:lnSpc>
              <a:buNone/>
            </a:pPr>
            <a:r>
              <a:rPr lang="en-US" sz="1355" dirty="0">
                <a:solidFill>
                  <a:srgbClr val="403C4E"/>
                </a:solidFill>
                <a:latin typeface="Open Sans" pitchFamily="34" charset="0"/>
                <a:ea typeface="Open Sans" pitchFamily="34" charset="-122"/>
                <a:cs typeface="Open Sans" pitchFamily="34" charset="-120"/>
              </a:rPr>
              <a:t>The search functionality is designed to help users quickly locate particular dishes, and the detailed recipe display function presents comprehensive content to the user.</a:t>
            </a:r>
            <a:endParaRPr lang="en-US" sz="1355" dirty="0"/>
          </a:p>
        </p:txBody>
      </p:sp>
      <p:sp>
        <p:nvSpPr>
          <p:cNvPr id="12" name="Shape 9"/>
          <p:cNvSpPr/>
          <p:nvPr/>
        </p:nvSpPr>
        <p:spPr>
          <a:xfrm>
            <a:off x="5224939" y="1709550"/>
            <a:ext cx="4195882" cy="4143154"/>
          </a:xfrm>
          <a:prstGeom prst="roundRect">
            <a:avLst>
              <a:gd name="adj" fmla="val 2306"/>
            </a:avLst>
          </a:prstGeom>
          <a:solidFill>
            <a:srgbClr val="FFD8CC"/>
          </a:solidFill>
          <a:ln w="7620">
            <a:solidFill>
              <a:srgbClr val="E5BEB2"/>
            </a:solidFill>
            <a:prstDash val="solid"/>
          </a:ln>
        </p:spPr>
        <p:txBody>
          <a:bodyPr/>
          <a:lstStyle/>
          <a:p>
            <a:endParaRPr lang="zh-CN" altLang="en-US"/>
          </a:p>
        </p:txBody>
      </p:sp>
      <p:sp>
        <p:nvSpPr>
          <p:cNvPr id="13" name="Text 10"/>
          <p:cNvSpPr/>
          <p:nvPr/>
        </p:nvSpPr>
        <p:spPr>
          <a:xfrm>
            <a:off x="5439966" y="1916192"/>
            <a:ext cx="3750588" cy="806291"/>
          </a:xfrm>
          <a:prstGeom prst="rect">
            <a:avLst/>
          </a:prstGeom>
          <a:noFill/>
          <a:ln/>
        </p:spPr>
        <p:txBody>
          <a:bodyPr wrap="square" rtlCol="0" anchor="t"/>
          <a:lstStyle/>
          <a:p>
            <a:pPr marL="0" indent="0">
              <a:lnSpc>
                <a:spcPts val="3175"/>
              </a:lnSpc>
              <a:buNone/>
            </a:pPr>
            <a:r>
              <a:rPr lang="en-US" sz="2540" b="1" dirty="0">
                <a:solidFill>
                  <a:srgbClr val="403C4E"/>
                </a:solidFill>
                <a:latin typeface="Merriweather" pitchFamily="34" charset="0"/>
                <a:ea typeface="Merriweather" pitchFamily="34" charset="-122"/>
                <a:cs typeface="Merriweather" pitchFamily="34" charset="-120"/>
              </a:rPr>
              <a:t>Search Functionality API</a:t>
            </a:r>
            <a:endParaRPr lang="en-US" sz="2540" dirty="0"/>
          </a:p>
        </p:txBody>
      </p:sp>
      <p:sp>
        <p:nvSpPr>
          <p:cNvPr id="14" name="Text 11"/>
          <p:cNvSpPr/>
          <p:nvPr/>
        </p:nvSpPr>
        <p:spPr>
          <a:xfrm>
            <a:off x="5439966" y="2746314"/>
            <a:ext cx="3750588" cy="550545"/>
          </a:xfrm>
          <a:prstGeom prst="rect">
            <a:avLst/>
          </a:prstGeom>
          <a:noFill/>
          <a:ln/>
        </p:spPr>
        <p:txBody>
          <a:bodyPr wrap="square" rtlCol="0" anchor="t"/>
          <a:lstStyle/>
          <a:p>
            <a:pPr marL="0" indent="0">
              <a:lnSpc>
                <a:spcPts val="2167"/>
              </a:lnSpc>
              <a:buNone/>
            </a:pPr>
            <a:r>
              <a:rPr lang="en-US" sz="1355" dirty="0">
                <a:solidFill>
                  <a:srgbClr val="F44444"/>
                </a:solidFill>
                <a:latin typeface="Open Sans" pitchFamily="34" charset="0"/>
                <a:ea typeface="Open Sans" pitchFamily="34" charset="-122"/>
                <a:cs typeface="Open Sans" pitchFamily="34" charset="-120"/>
              </a:rPr>
              <a:t>By name</a:t>
            </a:r>
            <a:r>
              <a:rPr lang="en-US" sz="1355" dirty="0">
                <a:solidFill>
                  <a:srgbClr val="403C4E"/>
                </a:solidFill>
                <a:latin typeface="Open Sans" pitchFamily="34" charset="0"/>
                <a:ea typeface="Open Sans" pitchFamily="34" charset="-122"/>
                <a:cs typeface="Open Sans" pitchFamily="34" charset="-120"/>
              </a:rPr>
              <a:t>: </a:t>
            </a:r>
            <a:r>
              <a:rPr lang="en-US" sz="1355" dirty="0" err="1">
                <a:solidFill>
                  <a:srgbClr val="403C4E"/>
                </a:solidFill>
                <a:latin typeface="Open Sans" pitchFamily="34" charset="0"/>
                <a:ea typeface="Open Sans" pitchFamily="34" charset="-122"/>
                <a:cs typeface="Open Sans" pitchFamily="34" charset="-120"/>
              </a:rPr>
              <a:t>search.php?s</a:t>
            </a:r>
            <a:r>
              <a:rPr lang="en-US" sz="1355" dirty="0">
                <a:solidFill>
                  <a:srgbClr val="403C4E"/>
                </a:solidFill>
                <a:latin typeface="Open Sans" pitchFamily="34" charset="0"/>
                <a:ea typeface="Open Sans" pitchFamily="34" charset="-122"/>
                <a:cs typeface="Open Sans" pitchFamily="34" charset="-120"/>
              </a:rPr>
              <a:t>=Arrabiata</a:t>
            </a:r>
            <a:endParaRPr lang="en-US" sz="1355" dirty="0"/>
          </a:p>
        </p:txBody>
      </p:sp>
      <p:sp>
        <p:nvSpPr>
          <p:cNvPr id="15" name="Text 12"/>
          <p:cNvSpPr/>
          <p:nvPr/>
        </p:nvSpPr>
        <p:spPr>
          <a:xfrm>
            <a:off x="5439906" y="3059023"/>
            <a:ext cx="3750588" cy="275273"/>
          </a:xfrm>
          <a:prstGeom prst="rect">
            <a:avLst/>
          </a:prstGeom>
          <a:noFill/>
          <a:ln/>
        </p:spPr>
        <p:txBody>
          <a:bodyPr wrap="none" rtlCol="0" anchor="t"/>
          <a:lstStyle/>
          <a:p>
            <a:pPr marL="0" indent="0">
              <a:lnSpc>
                <a:spcPts val="2167"/>
              </a:lnSpc>
              <a:buNone/>
            </a:pPr>
            <a:r>
              <a:rPr lang="en-US" sz="1355" dirty="0">
                <a:solidFill>
                  <a:srgbClr val="F44444"/>
                </a:solidFill>
                <a:latin typeface="Open Sans" pitchFamily="34" charset="0"/>
                <a:ea typeface="Open Sans" pitchFamily="34" charset="-122"/>
                <a:cs typeface="Open Sans" pitchFamily="34" charset="-120"/>
              </a:rPr>
              <a:t>By ID</a:t>
            </a:r>
            <a:r>
              <a:rPr lang="en-US" sz="1355" dirty="0">
                <a:solidFill>
                  <a:srgbClr val="403C4E"/>
                </a:solidFill>
                <a:latin typeface="Open Sans" pitchFamily="34" charset="0"/>
                <a:ea typeface="Open Sans" pitchFamily="34" charset="-122"/>
                <a:cs typeface="Open Sans" pitchFamily="34" charset="-120"/>
              </a:rPr>
              <a:t>: </a:t>
            </a:r>
            <a:r>
              <a:rPr lang="en-US" sz="1355" dirty="0" err="1">
                <a:solidFill>
                  <a:srgbClr val="403C4E"/>
                </a:solidFill>
                <a:latin typeface="Open Sans" pitchFamily="34" charset="0"/>
                <a:ea typeface="Open Sans" pitchFamily="34" charset="-122"/>
                <a:cs typeface="Open Sans" pitchFamily="34" charset="-120"/>
              </a:rPr>
              <a:t>lookup.php?i</a:t>
            </a:r>
            <a:r>
              <a:rPr lang="en-US" sz="1355" dirty="0">
                <a:solidFill>
                  <a:srgbClr val="403C4E"/>
                </a:solidFill>
                <a:latin typeface="Open Sans" pitchFamily="34" charset="0"/>
                <a:ea typeface="Open Sans" pitchFamily="34" charset="-122"/>
                <a:cs typeface="Open Sans" pitchFamily="34" charset="-120"/>
              </a:rPr>
              <a:t>=52772</a:t>
            </a:r>
            <a:endParaRPr lang="en-US" sz="1355" dirty="0"/>
          </a:p>
        </p:txBody>
      </p:sp>
      <p:sp>
        <p:nvSpPr>
          <p:cNvPr id="16" name="Text 13"/>
          <p:cNvSpPr/>
          <p:nvPr/>
        </p:nvSpPr>
        <p:spPr>
          <a:xfrm>
            <a:off x="5439846" y="3329642"/>
            <a:ext cx="3750588" cy="825817"/>
          </a:xfrm>
          <a:prstGeom prst="rect">
            <a:avLst/>
          </a:prstGeom>
          <a:noFill/>
          <a:ln/>
        </p:spPr>
        <p:txBody>
          <a:bodyPr wrap="square" rtlCol="0" anchor="t"/>
          <a:lstStyle/>
          <a:p>
            <a:pPr marL="0" indent="0">
              <a:lnSpc>
                <a:spcPts val="2167"/>
              </a:lnSpc>
              <a:buNone/>
            </a:pPr>
            <a:r>
              <a:rPr lang="en-US" sz="1355" dirty="0">
                <a:solidFill>
                  <a:srgbClr val="F44444"/>
                </a:solidFill>
                <a:latin typeface="Open Sans" pitchFamily="34" charset="0"/>
                <a:ea typeface="Open Sans" pitchFamily="34" charset="-122"/>
                <a:cs typeface="Open Sans" pitchFamily="34" charset="-120"/>
              </a:rPr>
              <a:t>By area or ingredient</a:t>
            </a:r>
            <a:r>
              <a:rPr lang="en-US" sz="1355" dirty="0">
                <a:solidFill>
                  <a:srgbClr val="403C4E"/>
                </a:solidFill>
                <a:latin typeface="Open Sans" pitchFamily="34" charset="0"/>
                <a:ea typeface="Open Sans" pitchFamily="34" charset="-122"/>
                <a:cs typeface="Open Sans" pitchFamily="34" charset="-120"/>
              </a:rPr>
              <a:t>: </a:t>
            </a:r>
            <a:r>
              <a:rPr lang="en-US" sz="1355" dirty="0" err="1">
                <a:solidFill>
                  <a:srgbClr val="403C4E"/>
                </a:solidFill>
                <a:latin typeface="Open Sans" pitchFamily="34" charset="0"/>
                <a:ea typeface="Open Sans" pitchFamily="34" charset="-122"/>
                <a:cs typeface="Open Sans" pitchFamily="34" charset="-120"/>
              </a:rPr>
              <a:t>filter.php?a</a:t>
            </a:r>
            <a:r>
              <a:rPr lang="en-US" sz="1355" dirty="0">
                <a:solidFill>
                  <a:srgbClr val="403C4E"/>
                </a:solidFill>
                <a:latin typeface="Open Sans" pitchFamily="34" charset="0"/>
                <a:ea typeface="Open Sans" pitchFamily="34" charset="-122"/>
                <a:cs typeface="Open Sans" pitchFamily="34" charset="-120"/>
              </a:rPr>
              <a:t>=Canadian or </a:t>
            </a:r>
            <a:r>
              <a:rPr lang="en-US" sz="1355" dirty="0" err="1">
                <a:solidFill>
                  <a:srgbClr val="403C4E"/>
                </a:solidFill>
                <a:latin typeface="Open Sans" pitchFamily="34" charset="0"/>
                <a:ea typeface="Open Sans" pitchFamily="34" charset="-122"/>
                <a:cs typeface="Open Sans" pitchFamily="34" charset="-120"/>
              </a:rPr>
              <a:t>filter.php?i</a:t>
            </a:r>
            <a:r>
              <a:rPr lang="en-US" sz="1355" dirty="0">
                <a:solidFill>
                  <a:srgbClr val="403C4E"/>
                </a:solidFill>
                <a:latin typeface="Open Sans" pitchFamily="34" charset="0"/>
                <a:ea typeface="Open Sans" pitchFamily="34" charset="-122"/>
                <a:cs typeface="Open Sans" pitchFamily="34" charset="-120"/>
              </a:rPr>
              <a:t>=chicken_breast</a:t>
            </a:r>
            <a:endParaRPr lang="en-US" sz="1355" dirty="0"/>
          </a:p>
        </p:txBody>
      </p:sp>
      <p:sp>
        <p:nvSpPr>
          <p:cNvPr id="17" name="Text 14"/>
          <p:cNvSpPr/>
          <p:nvPr/>
        </p:nvSpPr>
        <p:spPr>
          <a:xfrm>
            <a:off x="5439966" y="3904162"/>
            <a:ext cx="3750588" cy="1719858"/>
          </a:xfrm>
          <a:prstGeom prst="rect">
            <a:avLst/>
          </a:prstGeom>
          <a:noFill/>
          <a:ln/>
        </p:spPr>
        <p:txBody>
          <a:bodyPr wrap="square" rtlCol="0" anchor="t"/>
          <a:lstStyle/>
          <a:p>
            <a:pPr marL="0" indent="0">
              <a:lnSpc>
                <a:spcPts val="2709"/>
              </a:lnSpc>
              <a:buNone/>
            </a:pPr>
            <a:r>
              <a:rPr lang="en-US" sz="1693" dirty="0">
                <a:solidFill>
                  <a:srgbClr val="403C4E"/>
                </a:solidFill>
                <a:latin typeface="Open Sans" pitchFamily="34" charset="0"/>
                <a:ea typeface="Open Sans" pitchFamily="34" charset="-122"/>
                <a:cs typeface="Open Sans" pitchFamily="34" charset="-120"/>
              </a:rPr>
              <a:t>The Search API endpoint is used for implementing the search functionality within the application, allowing </a:t>
            </a:r>
            <a:r>
              <a:rPr lang="en-US" sz="1693" dirty="0">
                <a:solidFill>
                  <a:srgbClr val="FF0000"/>
                </a:solidFill>
                <a:latin typeface="Open Sans" pitchFamily="34" charset="0"/>
                <a:ea typeface="Open Sans" pitchFamily="34" charset="-122"/>
                <a:cs typeface="Open Sans" pitchFamily="34" charset="-120"/>
              </a:rPr>
              <a:t>users to find specific recipes by name </a:t>
            </a:r>
            <a:r>
              <a:rPr lang="en-US" sz="1693" dirty="0">
                <a:solidFill>
                  <a:srgbClr val="403C4E"/>
                </a:solidFill>
                <a:latin typeface="Open Sans" pitchFamily="34" charset="0"/>
                <a:ea typeface="Open Sans" pitchFamily="34" charset="-122"/>
                <a:cs typeface="Open Sans" pitchFamily="34" charset="-120"/>
              </a:rPr>
              <a:t>or ID.</a:t>
            </a:r>
            <a:endParaRPr lang="en-US" sz="1693" dirty="0"/>
          </a:p>
        </p:txBody>
      </p:sp>
      <p:sp>
        <p:nvSpPr>
          <p:cNvPr id="18" name="Shape 15"/>
          <p:cNvSpPr/>
          <p:nvPr/>
        </p:nvSpPr>
        <p:spPr>
          <a:xfrm>
            <a:off x="9628227" y="1693545"/>
            <a:ext cx="4195882" cy="4159159"/>
          </a:xfrm>
          <a:prstGeom prst="roundRect">
            <a:avLst>
              <a:gd name="adj" fmla="val 2306"/>
            </a:avLst>
          </a:prstGeom>
          <a:solidFill>
            <a:srgbClr val="FFD8CC"/>
          </a:solidFill>
          <a:ln w="7620">
            <a:solidFill>
              <a:srgbClr val="E5BEB2"/>
            </a:solidFill>
            <a:prstDash val="solid"/>
          </a:ln>
        </p:spPr>
        <p:txBody>
          <a:bodyPr/>
          <a:lstStyle/>
          <a:p>
            <a:endParaRPr lang="zh-CN" altLang="en-US"/>
          </a:p>
        </p:txBody>
      </p:sp>
      <p:sp>
        <p:nvSpPr>
          <p:cNvPr id="19" name="Text 16"/>
          <p:cNvSpPr/>
          <p:nvPr/>
        </p:nvSpPr>
        <p:spPr>
          <a:xfrm>
            <a:off x="9850874" y="1916192"/>
            <a:ext cx="3584496" cy="403146"/>
          </a:xfrm>
          <a:prstGeom prst="rect">
            <a:avLst/>
          </a:prstGeom>
          <a:noFill/>
          <a:ln/>
        </p:spPr>
        <p:txBody>
          <a:bodyPr wrap="none" rtlCol="0" anchor="t"/>
          <a:lstStyle/>
          <a:p>
            <a:pPr marL="0" indent="0">
              <a:lnSpc>
                <a:spcPts val="3175"/>
              </a:lnSpc>
              <a:buNone/>
            </a:pPr>
            <a:r>
              <a:rPr lang="en-US" sz="2540" b="1" dirty="0">
                <a:solidFill>
                  <a:srgbClr val="403C4E"/>
                </a:solidFill>
                <a:latin typeface="Merriweather" pitchFamily="34" charset="0"/>
                <a:ea typeface="Merriweather" pitchFamily="34" charset="-122"/>
                <a:cs typeface="Merriweather" pitchFamily="34" charset="-120"/>
              </a:rPr>
              <a:t>Category Filtering API</a:t>
            </a:r>
            <a:endParaRPr lang="en-US" sz="2540" dirty="0"/>
          </a:p>
        </p:txBody>
      </p:sp>
      <p:sp>
        <p:nvSpPr>
          <p:cNvPr id="20" name="Text 17"/>
          <p:cNvSpPr/>
          <p:nvPr/>
        </p:nvSpPr>
        <p:spPr>
          <a:xfrm>
            <a:off x="9850874" y="2448282"/>
            <a:ext cx="3750588" cy="343972"/>
          </a:xfrm>
          <a:prstGeom prst="rect">
            <a:avLst/>
          </a:prstGeom>
          <a:noFill/>
          <a:ln/>
        </p:spPr>
        <p:txBody>
          <a:bodyPr wrap="none" rtlCol="0" anchor="t"/>
          <a:lstStyle/>
          <a:p>
            <a:pPr marL="0" indent="0">
              <a:lnSpc>
                <a:spcPts val="2709"/>
              </a:lnSpc>
              <a:buNone/>
            </a:pPr>
            <a:r>
              <a:rPr lang="en-US" sz="1693" dirty="0" err="1">
                <a:solidFill>
                  <a:schemeClr val="tx2">
                    <a:lumMod val="60000"/>
                    <a:lumOff val="40000"/>
                  </a:schemeClr>
                </a:solidFill>
                <a:latin typeface="Open Sans" pitchFamily="34" charset="0"/>
                <a:ea typeface="Open Sans" pitchFamily="34" charset="-122"/>
                <a:cs typeface="Open Sans" pitchFamily="34" charset="-120"/>
              </a:rPr>
              <a:t>filter.php?c</a:t>
            </a:r>
            <a:r>
              <a:rPr lang="en-US" sz="1693" dirty="0">
                <a:solidFill>
                  <a:schemeClr val="tx2">
                    <a:lumMod val="60000"/>
                    <a:lumOff val="40000"/>
                  </a:schemeClr>
                </a:solidFill>
                <a:latin typeface="Open Sans" pitchFamily="34" charset="0"/>
                <a:ea typeface="Open Sans" pitchFamily="34" charset="-122"/>
                <a:cs typeface="Open Sans" pitchFamily="34" charset="-120"/>
              </a:rPr>
              <a:t>=Seafood</a:t>
            </a:r>
            <a:endParaRPr lang="en-US" sz="1693" dirty="0">
              <a:solidFill>
                <a:schemeClr val="tx2">
                  <a:lumMod val="60000"/>
                  <a:lumOff val="40000"/>
                </a:schemeClr>
              </a:solidFill>
            </a:endParaRPr>
          </a:p>
        </p:txBody>
      </p:sp>
      <p:sp>
        <p:nvSpPr>
          <p:cNvPr id="21" name="Text 18"/>
          <p:cNvSpPr/>
          <p:nvPr/>
        </p:nvSpPr>
        <p:spPr>
          <a:xfrm>
            <a:off x="9850874" y="2921198"/>
            <a:ext cx="3823562" cy="1719858"/>
          </a:xfrm>
          <a:prstGeom prst="rect">
            <a:avLst/>
          </a:prstGeom>
          <a:noFill/>
          <a:ln/>
        </p:spPr>
        <p:txBody>
          <a:bodyPr wrap="square" rtlCol="0" anchor="t"/>
          <a:lstStyle/>
          <a:p>
            <a:pPr marL="0" indent="0">
              <a:lnSpc>
                <a:spcPts val="2709"/>
              </a:lnSpc>
              <a:buNone/>
            </a:pPr>
            <a:r>
              <a:rPr lang="en-US" sz="1693" dirty="0">
                <a:solidFill>
                  <a:srgbClr val="403C4E"/>
                </a:solidFill>
                <a:latin typeface="Open Sans" pitchFamily="34" charset="0"/>
                <a:ea typeface="Open Sans" pitchFamily="34" charset="-122"/>
                <a:cs typeface="Open Sans" pitchFamily="34" charset="-120"/>
              </a:rPr>
              <a:t>This API endpoint is used for filtering recipes according to the category, area, or ingredients, which aids users in displaying recipes belonging to selected criteria.</a:t>
            </a:r>
            <a:endParaRPr lang="en-US" sz="1693" dirty="0"/>
          </a:p>
        </p:txBody>
      </p:sp>
      <p:sp>
        <p:nvSpPr>
          <p:cNvPr id="22" name="Shape 19"/>
          <p:cNvSpPr/>
          <p:nvPr/>
        </p:nvSpPr>
        <p:spPr>
          <a:xfrm>
            <a:off x="806410" y="5929405"/>
            <a:ext cx="4195882" cy="2208755"/>
          </a:xfrm>
          <a:prstGeom prst="roundRect">
            <a:avLst>
              <a:gd name="adj" fmla="val 2997"/>
            </a:avLst>
          </a:prstGeom>
          <a:solidFill>
            <a:srgbClr val="FFD8CC"/>
          </a:solidFill>
          <a:ln w="7620">
            <a:solidFill>
              <a:srgbClr val="E5BEB2"/>
            </a:solidFill>
            <a:prstDash val="solid"/>
          </a:ln>
        </p:spPr>
        <p:txBody>
          <a:bodyPr/>
          <a:lstStyle/>
          <a:p>
            <a:endParaRPr lang="zh-CN" altLang="en-US"/>
          </a:p>
        </p:txBody>
      </p:sp>
      <p:sp>
        <p:nvSpPr>
          <p:cNvPr id="23" name="Text 20"/>
          <p:cNvSpPr/>
          <p:nvPr/>
        </p:nvSpPr>
        <p:spPr>
          <a:xfrm>
            <a:off x="917827" y="6098919"/>
            <a:ext cx="3916230" cy="806291"/>
          </a:xfrm>
          <a:prstGeom prst="rect">
            <a:avLst/>
          </a:prstGeom>
          <a:noFill/>
          <a:ln/>
        </p:spPr>
        <p:txBody>
          <a:bodyPr wrap="square" rtlCol="0" anchor="t"/>
          <a:lstStyle/>
          <a:p>
            <a:pPr marL="0" indent="0">
              <a:lnSpc>
                <a:spcPts val="3175"/>
              </a:lnSpc>
              <a:buNone/>
            </a:pPr>
            <a:r>
              <a:rPr lang="en-US" sz="2000" b="1" dirty="0">
                <a:solidFill>
                  <a:srgbClr val="403C4E"/>
                </a:solidFill>
                <a:latin typeface="Merriweather" pitchFamily="34" charset="0"/>
                <a:ea typeface="Merriweather" pitchFamily="34" charset="-122"/>
                <a:cs typeface="Merriweather" pitchFamily="34" charset="-120"/>
              </a:rPr>
              <a:t>Random Recipe Selection API</a:t>
            </a:r>
            <a:endParaRPr lang="en-US" sz="2000" dirty="0"/>
          </a:p>
        </p:txBody>
      </p:sp>
      <p:sp>
        <p:nvSpPr>
          <p:cNvPr id="24" name="Text 21"/>
          <p:cNvSpPr/>
          <p:nvPr/>
        </p:nvSpPr>
        <p:spPr>
          <a:xfrm>
            <a:off x="917827" y="6500657"/>
            <a:ext cx="3750588" cy="343972"/>
          </a:xfrm>
          <a:prstGeom prst="rect">
            <a:avLst/>
          </a:prstGeom>
          <a:noFill/>
          <a:ln/>
        </p:spPr>
        <p:txBody>
          <a:bodyPr wrap="none" rtlCol="0" anchor="t"/>
          <a:lstStyle/>
          <a:p>
            <a:pPr marL="0" indent="0">
              <a:lnSpc>
                <a:spcPts val="2709"/>
              </a:lnSpc>
              <a:buNone/>
            </a:pPr>
            <a:r>
              <a:rPr lang="en-US" sz="1693" dirty="0" err="1">
                <a:solidFill>
                  <a:srgbClr val="403C4E"/>
                </a:solidFill>
                <a:latin typeface="Open Sans" pitchFamily="34" charset="0"/>
                <a:ea typeface="Open Sans" pitchFamily="34" charset="-122"/>
                <a:cs typeface="Open Sans" pitchFamily="34" charset="-120"/>
              </a:rPr>
              <a:t>randomselection.php</a:t>
            </a:r>
            <a:endParaRPr lang="en-US" sz="1693" dirty="0"/>
          </a:p>
        </p:txBody>
      </p:sp>
      <p:sp>
        <p:nvSpPr>
          <p:cNvPr id="25" name="Text 22"/>
          <p:cNvSpPr/>
          <p:nvPr/>
        </p:nvSpPr>
        <p:spPr>
          <a:xfrm>
            <a:off x="921543" y="6853714"/>
            <a:ext cx="3965615" cy="1084941"/>
          </a:xfrm>
          <a:prstGeom prst="rect">
            <a:avLst/>
          </a:prstGeom>
          <a:noFill/>
          <a:ln/>
        </p:spPr>
        <p:txBody>
          <a:bodyPr wrap="square" rtlCol="0" anchor="t"/>
          <a:lstStyle/>
          <a:p>
            <a:pPr marL="0" indent="0">
              <a:lnSpc>
                <a:spcPts val="2709"/>
              </a:lnSpc>
              <a:buNone/>
            </a:pPr>
            <a:r>
              <a:rPr lang="en-US" sz="1693" dirty="0">
                <a:solidFill>
                  <a:srgbClr val="403C4E"/>
                </a:solidFill>
                <a:latin typeface="Open Sans" pitchFamily="34" charset="0"/>
                <a:ea typeface="Open Sans" pitchFamily="34" charset="-122"/>
                <a:cs typeface="Open Sans" pitchFamily="34" charset="-120"/>
              </a:rPr>
              <a:t>fetches 10 random recipes, provide homepage recommendations for </a:t>
            </a:r>
            <a:r>
              <a:rPr lang="en-US" sz="1693" dirty="0">
                <a:solidFill>
                  <a:srgbClr val="FF0000"/>
                </a:solidFill>
                <a:latin typeface="Open Sans" pitchFamily="34" charset="0"/>
                <a:ea typeface="Open Sans" pitchFamily="34" charset="-122"/>
                <a:cs typeface="Open Sans" pitchFamily="34" charset="-120"/>
              </a:rPr>
              <a:t>users uncertain about what to cook.</a:t>
            </a:r>
            <a:endParaRPr lang="en-US" sz="1693" dirty="0">
              <a:solidFill>
                <a:srgbClr val="FF0000"/>
              </a:solidFill>
            </a:endParaRPr>
          </a:p>
        </p:txBody>
      </p:sp>
      <p:sp>
        <p:nvSpPr>
          <p:cNvPr id="26" name="Shape 23"/>
          <p:cNvSpPr/>
          <p:nvPr/>
        </p:nvSpPr>
        <p:spPr>
          <a:xfrm>
            <a:off x="5224939" y="5974854"/>
            <a:ext cx="4195882" cy="2163306"/>
          </a:xfrm>
          <a:prstGeom prst="roundRect">
            <a:avLst>
              <a:gd name="adj" fmla="val 2997"/>
            </a:avLst>
          </a:prstGeom>
          <a:solidFill>
            <a:srgbClr val="FFD8CC"/>
          </a:solidFill>
          <a:ln w="7620">
            <a:solidFill>
              <a:srgbClr val="E5BEB2"/>
            </a:solidFill>
            <a:prstDash val="solid"/>
          </a:ln>
        </p:spPr>
        <p:txBody>
          <a:bodyPr/>
          <a:lstStyle/>
          <a:p>
            <a:endParaRPr lang="zh-CN" altLang="en-US"/>
          </a:p>
        </p:txBody>
      </p:sp>
      <p:sp>
        <p:nvSpPr>
          <p:cNvPr id="27" name="Text 24"/>
          <p:cNvSpPr/>
          <p:nvPr/>
        </p:nvSpPr>
        <p:spPr>
          <a:xfrm>
            <a:off x="5439966" y="6075869"/>
            <a:ext cx="3589973" cy="403146"/>
          </a:xfrm>
          <a:prstGeom prst="rect">
            <a:avLst/>
          </a:prstGeom>
          <a:noFill/>
          <a:ln/>
        </p:spPr>
        <p:txBody>
          <a:bodyPr wrap="none" rtlCol="0" anchor="t"/>
          <a:lstStyle/>
          <a:p>
            <a:pPr marL="0" indent="0">
              <a:lnSpc>
                <a:spcPts val="3175"/>
              </a:lnSpc>
              <a:buNone/>
            </a:pPr>
            <a:r>
              <a:rPr lang="en-US" sz="2540" b="1" dirty="0">
                <a:solidFill>
                  <a:srgbClr val="403C4E"/>
                </a:solidFill>
                <a:latin typeface="Merriweather" pitchFamily="34" charset="0"/>
                <a:ea typeface="Merriweather" pitchFamily="34" charset="-122"/>
                <a:cs typeface="Merriweather" pitchFamily="34" charset="-120"/>
              </a:rPr>
              <a:t>Categories Listing API</a:t>
            </a:r>
            <a:endParaRPr lang="en-US" sz="2540" dirty="0"/>
          </a:p>
        </p:txBody>
      </p:sp>
      <p:sp>
        <p:nvSpPr>
          <p:cNvPr id="28" name="Text 25"/>
          <p:cNvSpPr/>
          <p:nvPr/>
        </p:nvSpPr>
        <p:spPr>
          <a:xfrm>
            <a:off x="5447586" y="6500657"/>
            <a:ext cx="3750588" cy="343972"/>
          </a:xfrm>
          <a:prstGeom prst="rect">
            <a:avLst/>
          </a:prstGeom>
          <a:noFill/>
          <a:ln/>
        </p:spPr>
        <p:txBody>
          <a:bodyPr wrap="none" rtlCol="0" anchor="t"/>
          <a:lstStyle/>
          <a:p>
            <a:pPr marL="0" indent="0">
              <a:lnSpc>
                <a:spcPts val="2709"/>
              </a:lnSpc>
              <a:buNone/>
            </a:pPr>
            <a:r>
              <a:rPr lang="en-US" sz="1693" dirty="0" err="1">
                <a:solidFill>
                  <a:srgbClr val="403C4E"/>
                </a:solidFill>
                <a:latin typeface="Open Sans" pitchFamily="34" charset="0"/>
                <a:ea typeface="Open Sans" pitchFamily="34" charset="-122"/>
                <a:cs typeface="Open Sans" pitchFamily="34" charset="-120"/>
              </a:rPr>
              <a:t>categories.php</a:t>
            </a:r>
            <a:endParaRPr lang="en-US" sz="1693" dirty="0"/>
          </a:p>
        </p:txBody>
      </p:sp>
      <p:sp>
        <p:nvSpPr>
          <p:cNvPr id="29" name="Text 26"/>
          <p:cNvSpPr/>
          <p:nvPr/>
        </p:nvSpPr>
        <p:spPr>
          <a:xfrm>
            <a:off x="5420632" y="6950274"/>
            <a:ext cx="3750588" cy="687943"/>
          </a:xfrm>
          <a:prstGeom prst="rect">
            <a:avLst/>
          </a:prstGeom>
          <a:noFill/>
          <a:ln/>
        </p:spPr>
        <p:txBody>
          <a:bodyPr wrap="square" rtlCol="0" anchor="t"/>
          <a:lstStyle/>
          <a:p>
            <a:pPr marL="0" indent="0">
              <a:lnSpc>
                <a:spcPts val="2709"/>
              </a:lnSpc>
              <a:buNone/>
            </a:pPr>
            <a:r>
              <a:rPr lang="en-US" sz="1693" dirty="0">
                <a:solidFill>
                  <a:srgbClr val="403C4E"/>
                </a:solidFill>
                <a:latin typeface="Open Sans" pitchFamily="34" charset="0"/>
                <a:ea typeface="Open Sans" pitchFamily="34" charset="-122"/>
                <a:cs typeface="Open Sans" pitchFamily="34" charset="-120"/>
              </a:rPr>
              <a:t>Used to display all recipe categories for quick user filtering and selection.</a:t>
            </a:r>
            <a:endParaRPr lang="en-US" sz="1693" dirty="0"/>
          </a:p>
        </p:txBody>
      </p:sp>
      <p:sp>
        <p:nvSpPr>
          <p:cNvPr id="30" name="Shape 27"/>
          <p:cNvSpPr/>
          <p:nvPr/>
        </p:nvSpPr>
        <p:spPr>
          <a:xfrm>
            <a:off x="9616514" y="5974855"/>
            <a:ext cx="4195882" cy="2163306"/>
          </a:xfrm>
          <a:prstGeom prst="roundRect">
            <a:avLst>
              <a:gd name="adj" fmla="val 2997"/>
            </a:avLst>
          </a:prstGeom>
          <a:solidFill>
            <a:srgbClr val="FFD8CC"/>
          </a:solidFill>
          <a:ln w="7620">
            <a:solidFill>
              <a:srgbClr val="E5BEB2"/>
            </a:solidFill>
            <a:prstDash val="solid"/>
          </a:ln>
        </p:spPr>
        <p:txBody>
          <a:bodyPr/>
          <a:lstStyle/>
          <a:p>
            <a:endParaRPr lang="zh-CN" altLang="en-US"/>
          </a:p>
        </p:txBody>
      </p:sp>
      <p:sp>
        <p:nvSpPr>
          <p:cNvPr id="31" name="Text 28"/>
          <p:cNvSpPr/>
          <p:nvPr/>
        </p:nvSpPr>
        <p:spPr>
          <a:xfrm>
            <a:off x="9767828" y="6097511"/>
            <a:ext cx="3225760" cy="403146"/>
          </a:xfrm>
          <a:prstGeom prst="rect">
            <a:avLst/>
          </a:prstGeom>
          <a:noFill/>
          <a:ln/>
        </p:spPr>
        <p:txBody>
          <a:bodyPr wrap="none" rtlCol="0" anchor="t"/>
          <a:lstStyle/>
          <a:p>
            <a:pPr marL="0" indent="0">
              <a:lnSpc>
                <a:spcPts val="3175"/>
              </a:lnSpc>
              <a:buNone/>
            </a:pPr>
            <a:r>
              <a:rPr lang="en-US" sz="2540" b="1" dirty="0">
                <a:solidFill>
                  <a:srgbClr val="403C4E"/>
                </a:solidFill>
                <a:latin typeface="Merriweather" pitchFamily="34" charset="0"/>
                <a:ea typeface="Merriweather" pitchFamily="34" charset="-122"/>
                <a:cs typeface="Merriweather" pitchFamily="34" charset="-120"/>
              </a:rPr>
              <a:t>Recipe Detail API</a:t>
            </a:r>
            <a:endParaRPr lang="en-US" sz="2540" dirty="0"/>
          </a:p>
        </p:txBody>
      </p:sp>
      <p:sp>
        <p:nvSpPr>
          <p:cNvPr id="32" name="Text 29"/>
          <p:cNvSpPr/>
          <p:nvPr/>
        </p:nvSpPr>
        <p:spPr>
          <a:xfrm>
            <a:off x="9767828" y="6559086"/>
            <a:ext cx="3906608" cy="1504259"/>
          </a:xfrm>
          <a:prstGeom prst="rect">
            <a:avLst/>
          </a:prstGeom>
          <a:noFill/>
          <a:ln/>
        </p:spPr>
        <p:txBody>
          <a:bodyPr wrap="square" rtlCol="0" anchor="t"/>
          <a:lstStyle/>
          <a:p>
            <a:pPr marL="0" indent="0">
              <a:lnSpc>
                <a:spcPts val="2709"/>
              </a:lnSpc>
              <a:buNone/>
            </a:pPr>
            <a:r>
              <a:rPr lang="en-US" sz="1693" dirty="0" err="1">
                <a:solidFill>
                  <a:srgbClr val="403C4E"/>
                </a:solidFill>
                <a:latin typeface="Open Sans" pitchFamily="34" charset="0"/>
                <a:ea typeface="Open Sans" pitchFamily="34" charset="-122"/>
                <a:cs typeface="Open Sans" pitchFamily="34" charset="-120"/>
              </a:rPr>
              <a:t>lookup.php</a:t>
            </a:r>
            <a:r>
              <a:rPr lang="en-US" sz="1693" dirty="0">
                <a:solidFill>
                  <a:srgbClr val="403C4E"/>
                </a:solidFill>
                <a:latin typeface="Open Sans" pitchFamily="34" charset="0"/>
                <a:ea typeface="Open Sans" pitchFamily="34" charset="-122"/>
                <a:cs typeface="Open Sans" pitchFamily="34" charset="-120"/>
              </a:rPr>
              <a:t> recipe ID as a parameter.</a:t>
            </a:r>
          </a:p>
          <a:p>
            <a:pPr>
              <a:lnSpc>
                <a:spcPts val="2709"/>
              </a:lnSpc>
            </a:pPr>
            <a:r>
              <a:rPr lang="en-US" altLang="zh-CN" sz="1693" dirty="0">
                <a:solidFill>
                  <a:srgbClr val="403C4E"/>
                </a:solidFill>
                <a:latin typeface="Open Sans" pitchFamily="34" charset="0"/>
                <a:ea typeface="Open Sans" pitchFamily="34" charset="-122"/>
                <a:cs typeface="Open Sans" pitchFamily="34" charset="-120"/>
              </a:rPr>
              <a:t>This endpoint is crucial for </a:t>
            </a:r>
            <a:r>
              <a:rPr lang="en-US" altLang="zh-CN" sz="1693" dirty="0">
                <a:solidFill>
                  <a:srgbClr val="FF0000"/>
                </a:solidFill>
                <a:latin typeface="Open Sans" pitchFamily="34" charset="0"/>
                <a:ea typeface="Open Sans" pitchFamily="34" charset="-122"/>
                <a:cs typeface="Open Sans" pitchFamily="34" charset="-120"/>
              </a:rPr>
              <a:t>displaying detailed </a:t>
            </a:r>
            <a:r>
              <a:rPr lang="en-US" altLang="zh-CN" sz="1693" dirty="0">
                <a:solidFill>
                  <a:srgbClr val="403C4E"/>
                </a:solidFill>
                <a:latin typeface="Open Sans" pitchFamily="34" charset="0"/>
                <a:ea typeface="Open Sans" pitchFamily="34" charset="-122"/>
                <a:cs typeface="Open Sans" pitchFamily="34" charset="-120"/>
              </a:rPr>
              <a:t>content upon clicking a recipe card.</a:t>
            </a:r>
            <a:endParaRPr lang="en-US" sz="1693" dirty="0">
              <a:solidFill>
                <a:srgbClr val="403C4E"/>
              </a:solidFill>
              <a:latin typeface="Open Sans" pitchFamily="34" charset="0"/>
              <a:ea typeface="Open Sans" pitchFamily="34" charset="-122"/>
              <a:cs typeface="Open Sans" pitchFamily="34" charset="-120"/>
            </a:endParaRPr>
          </a:p>
          <a:p>
            <a:pPr marL="0" indent="0">
              <a:lnSpc>
                <a:spcPts val="2709"/>
              </a:lnSpc>
              <a:buNone/>
            </a:pPr>
            <a:endParaRPr lang="en-US" sz="1693"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txBody>
          <a:bodyPr/>
          <a:lstStyle/>
          <a:p>
            <a:endParaRPr lang="zh-CN" altLang="en-US"/>
          </a:p>
        </p:txBody>
      </p:sp>
      <p:sp>
        <p:nvSpPr>
          <p:cNvPr id="4" name="Text 1"/>
          <p:cNvSpPr/>
          <p:nvPr/>
        </p:nvSpPr>
        <p:spPr>
          <a:xfrm>
            <a:off x="806410" y="1908334"/>
            <a:ext cx="12269986" cy="672108"/>
          </a:xfrm>
          <a:prstGeom prst="rect">
            <a:avLst/>
          </a:prstGeom>
          <a:noFill/>
          <a:ln/>
        </p:spPr>
        <p:txBody>
          <a:bodyPr wrap="none" rtlCol="0" anchor="t"/>
          <a:lstStyle/>
          <a:p>
            <a:pPr marL="0" indent="0">
              <a:lnSpc>
                <a:spcPts val="5292"/>
              </a:lnSpc>
              <a:buNone/>
            </a:pPr>
            <a:r>
              <a:rPr lang="en-US" sz="4233" b="1" dirty="0">
                <a:solidFill>
                  <a:srgbClr val="403C4E"/>
                </a:solidFill>
                <a:latin typeface="Merriweather" pitchFamily="34" charset="0"/>
                <a:ea typeface="Merriweather" pitchFamily="34" charset="-122"/>
                <a:cs typeface="Merriweather" pitchFamily="34" charset="-120"/>
              </a:rPr>
              <a:t>API Integration-API Considered But Not Used</a:t>
            </a:r>
            <a:endParaRPr lang="en-US" sz="4233" dirty="0"/>
          </a:p>
        </p:txBody>
      </p:sp>
      <p:sp>
        <p:nvSpPr>
          <p:cNvPr id="5" name="Text 2"/>
          <p:cNvSpPr/>
          <p:nvPr/>
        </p:nvSpPr>
        <p:spPr>
          <a:xfrm>
            <a:off x="806410" y="3096458"/>
            <a:ext cx="6246495" cy="430054"/>
          </a:xfrm>
          <a:prstGeom prst="rect">
            <a:avLst/>
          </a:prstGeom>
          <a:noFill/>
          <a:ln/>
        </p:spPr>
        <p:txBody>
          <a:bodyPr wrap="none" rtlCol="0" anchor="t"/>
          <a:lstStyle/>
          <a:p>
            <a:pPr marL="0" indent="0">
              <a:lnSpc>
                <a:spcPts val="3387"/>
              </a:lnSpc>
              <a:buNone/>
            </a:pPr>
            <a:r>
              <a:rPr lang="en-US" sz="2117" b="1" dirty="0">
                <a:solidFill>
                  <a:srgbClr val="403C4E"/>
                </a:solidFill>
                <a:latin typeface="Open Sans" pitchFamily="34" charset="0"/>
                <a:ea typeface="Open Sans" pitchFamily="34" charset="-122"/>
                <a:cs typeface="Open Sans" pitchFamily="34" charset="-120"/>
              </a:rPr>
              <a:t>Ingredients Listing API:</a:t>
            </a:r>
            <a:endParaRPr lang="en-US" sz="2117" dirty="0"/>
          </a:p>
        </p:txBody>
      </p:sp>
      <p:sp>
        <p:nvSpPr>
          <p:cNvPr id="6" name="Text 3"/>
          <p:cNvSpPr/>
          <p:nvPr/>
        </p:nvSpPr>
        <p:spPr>
          <a:xfrm>
            <a:off x="806410" y="3719989"/>
            <a:ext cx="6246495" cy="343972"/>
          </a:xfrm>
          <a:prstGeom prst="rect">
            <a:avLst/>
          </a:prstGeom>
          <a:noFill/>
          <a:ln/>
        </p:spPr>
        <p:txBody>
          <a:bodyPr wrap="none" rtlCol="0" anchor="t"/>
          <a:lstStyle/>
          <a:p>
            <a:pPr marL="0" indent="0">
              <a:lnSpc>
                <a:spcPts val="2709"/>
              </a:lnSpc>
              <a:buNone/>
            </a:pPr>
            <a:r>
              <a:rPr lang="en-US" sz="1693" u="sng" dirty="0">
                <a:solidFill>
                  <a:srgbClr val="FFAD94"/>
                </a:solidFill>
                <a:latin typeface="Open Sans" pitchFamily="34" charset="0"/>
                <a:ea typeface="Open Sans" pitchFamily="34" charset="-122"/>
                <a:cs typeface="Open Sans" pitchFamily="34" charset="-120"/>
                <a:hlinkClick r:id="rId4">
                  <a:extLst>
                    <a:ext uri="{A12FA001-AC4F-418D-AE19-62706E023703}">
                      <ahyp:hlinkClr xmlns:ahyp="http://schemas.microsoft.com/office/drawing/2018/hyperlinkcolor" val="tx"/>
                    </a:ext>
                  </a:extLst>
                </a:hlinkClick>
              </a:rPr>
              <a:t>www.themealdb.com/api/json/v1/1/list.php?i=list</a:t>
            </a:r>
            <a:endParaRPr lang="en-US" sz="1693" dirty="0"/>
          </a:p>
        </p:txBody>
      </p:sp>
      <p:sp>
        <p:nvSpPr>
          <p:cNvPr id="7" name="Text 4"/>
          <p:cNvSpPr/>
          <p:nvPr/>
        </p:nvSpPr>
        <p:spPr>
          <a:xfrm>
            <a:off x="7585115" y="3096458"/>
            <a:ext cx="6246495" cy="430054"/>
          </a:xfrm>
          <a:prstGeom prst="rect">
            <a:avLst/>
          </a:prstGeom>
          <a:noFill/>
          <a:ln/>
        </p:spPr>
        <p:txBody>
          <a:bodyPr wrap="none" rtlCol="0" anchor="t"/>
          <a:lstStyle/>
          <a:p>
            <a:pPr marL="0" indent="0">
              <a:lnSpc>
                <a:spcPts val="3387"/>
              </a:lnSpc>
              <a:buNone/>
            </a:pPr>
            <a:r>
              <a:rPr lang="en-US" sz="2117" b="1" dirty="0">
                <a:solidFill>
                  <a:srgbClr val="403C4E"/>
                </a:solidFill>
                <a:latin typeface="Open Sans" pitchFamily="34" charset="0"/>
                <a:ea typeface="Open Sans" pitchFamily="34" charset="-122"/>
                <a:cs typeface="Open Sans" pitchFamily="34" charset="-120"/>
              </a:rPr>
              <a:t>Reason for Exclusion:</a:t>
            </a:r>
            <a:endParaRPr lang="en-US" sz="2117" dirty="0"/>
          </a:p>
        </p:txBody>
      </p:sp>
      <p:sp>
        <p:nvSpPr>
          <p:cNvPr id="8" name="Text 5"/>
          <p:cNvSpPr/>
          <p:nvPr/>
        </p:nvSpPr>
        <p:spPr>
          <a:xfrm>
            <a:off x="7585115" y="3719989"/>
            <a:ext cx="6246495" cy="2407801"/>
          </a:xfrm>
          <a:prstGeom prst="rect">
            <a:avLst/>
          </a:prstGeom>
          <a:noFill/>
          <a:ln/>
        </p:spPr>
        <p:txBody>
          <a:bodyPr wrap="square" rtlCol="0" anchor="t"/>
          <a:lstStyle/>
          <a:p>
            <a:pPr marL="0" indent="0">
              <a:lnSpc>
                <a:spcPts val="2709"/>
              </a:lnSpc>
              <a:buNone/>
            </a:pPr>
            <a:r>
              <a:rPr lang="en-US" sz="1693" dirty="0">
                <a:solidFill>
                  <a:srgbClr val="403C4E"/>
                </a:solidFill>
                <a:latin typeface="Open Sans" pitchFamily="34" charset="0"/>
                <a:ea typeface="Open Sans" pitchFamily="34" charset="-122"/>
                <a:cs typeface="Open Sans" pitchFamily="34" charset="-120"/>
              </a:rPr>
              <a:t>While this endpoint provides a list of all recipe ingredients, it only offers names and descriptions without images. The extensive variety makes it less suitable for categorical selection like the categories feature. Moreover, if users need to find recipes containing specific ingredients, the search function already serves this need, making this API superfluous for the project.</a:t>
            </a:r>
            <a:endParaRPr lang="en-US" sz="1693"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304800"/>
            <a:ext cx="14630400" cy="8229600"/>
          </a:xfrm>
          <a:prstGeom prst="rect">
            <a:avLst/>
          </a:prstGeom>
          <a:solidFill>
            <a:srgbClr val="FFFFFF"/>
          </a:solidFill>
          <a:ln/>
        </p:spPr>
        <p:txBody>
          <a:bodyPr/>
          <a:lstStyle/>
          <a:p>
            <a:endParaRPr lang="en-US" dirty="0"/>
          </a:p>
        </p:txBody>
      </p:sp>
      <p:pic>
        <p:nvPicPr>
          <p:cNvPr id="4" name="Image 1" descr="preencoded.png"/>
          <p:cNvPicPr>
            <a:picLocks noChangeAspect="1"/>
          </p:cNvPicPr>
          <p:nvPr/>
        </p:nvPicPr>
        <p:blipFill>
          <a:blip r:embed="rId4"/>
          <a:stretch>
            <a:fillRect/>
          </a:stretch>
        </p:blipFill>
        <p:spPr>
          <a:xfrm>
            <a:off x="0" y="0"/>
            <a:ext cx="14630400" cy="2688074"/>
          </a:xfrm>
          <a:prstGeom prst="rect">
            <a:avLst/>
          </a:prstGeom>
        </p:spPr>
      </p:pic>
      <p:sp>
        <p:nvSpPr>
          <p:cNvPr id="5" name="Text 1"/>
          <p:cNvSpPr/>
          <p:nvPr/>
        </p:nvSpPr>
        <p:spPr>
          <a:xfrm>
            <a:off x="806410" y="4203621"/>
            <a:ext cx="5376267" cy="672108"/>
          </a:xfrm>
          <a:prstGeom prst="rect">
            <a:avLst/>
          </a:prstGeom>
          <a:noFill/>
          <a:ln/>
        </p:spPr>
        <p:txBody>
          <a:bodyPr wrap="none" rtlCol="0" anchor="t"/>
          <a:lstStyle/>
          <a:p>
            <a:pPr marL="0" indent="0">
              <a:lnSpc>
                <a:spcPts val="5292"/>
              </a:lnSpc>
              <a:buNone/>
            </a:pPr>
            <a:r>
              <a:rPr lang="en-US" sz="4233" b="1" dirty="0">
                <a:solidFill>
                  <a:srgbClr val="403C4E"/>
                </a:solidFill>
                <a:latin typeface="Merriweather" pitchFamily="34" charset="0"/>
                <a:ea typeface="Merriweather" pitchFamily="34" charset="-122"/>
                <a:cs typeface="Merriweather" pitchFamily="34" charset="-120"/>
              </a:rPr>
              <a:t>Demonstration</a:t>
            </a:r>
            <a:endParaRPr lang="en-US" sz="4233" dirty="0"/>
          </a:p>
        </p:txBody>
      </p:sp>
      <p:sp>
        <p:nvSpPr>
          <p:cNvPr id="6" name="Text 2"/>
          <p:cNvSpPr/>
          <p:nvPr/>
        </p:nvSpPr>
        <p:spPr>
          <a:xfrm>
            <a:off x="806410" y="5198269"/>
            <a:ext cx="13017579" cy="343972"/>
          </a:xfrm>
          <a:prstGeom prst="rect">
            <a:avLst/>
          </a:prstGeom>
          <a:noFill/>
          <a:ln/>
        </p:spPr>
        <p:txBody>
          <a:bodyPr wrap="none" rtlCol="0" anchor="t"/>
          <a:lstStyle/>
          <a:p>
            <a:pPr marL="0" indent="0">
              <a:lnSpc>
                <a:spcPts val="2709"/>
              </a:lnSpc>
              <a:buNone/>
            </a:pPr>
            <a:endParaRPr lang="en-US" sz="1693" dirty="0"/>
          </a:p>
        </p:txBody>
      </p:sp>
      <p:sp>
        <p:nvSpPr>
          <p:cNvPr id="7" name="Text 3"/>
          <p:cNvSpPr/>
          <p:nvPr/>
        </p:nvSpPr>
        <p:spPr>
          <a:xfrm>
            <a:off x="806410" y="5784175"/>
            <a:ext cx="13017579" cy="343972"/>
          </a:xfrm>
          <a:prstGeom prst="rect">
            <a:avLst/>
          </a:prstGeom>
          <a:noFill/>
          <a:ln/>
        </p:spPr>
        <p:txBody>
          <a:bodyPr wrap="none" rtlCol="0" anchor="t"/>
          <a:lstStyle/>
          <a:p>
            <a:pPr marL="0" indent="0">
              <a:lnSpc>
                <a:spcPts val="2709"/>
              </a:lnSpc>
              <a:buNone/>
            </a:pPr>
            <a:r>
              <a:rPr lang="en-US" sz="2400" dirty="0">
                <a:solidFill>
                  <a:srgbClr val="403C4E"/>
                </a:solidFill>
                <a:latin typeface="Open Sans" pitchFamily="34" charset="0"/>
                <a:ea typeface="Open Sans" pitchFamily="34" charset="-122"/>
                <a:cs typeface="Open Sans" pitchFamily="34" charset="-120"/>
              </a:rPr>
              <a:t>websites link: </a:t>
            </a:r>
            <a:r>
              <a:rPr lang="en-US" sz="2400" u="sng" dirty="0">
                <a:solidFill>
                  <a:srgbClr val="FFAD94"/>
                </a:solidFill>
                <a:latin typeface="Open Sans" pitchFamily="34" charset="0"/>
                <a:ea typeface="Open Sans" pitchFamily="34" charset="-122"/>
                <a:cs typeface="Open Sans" pitchFamily="34" charset="-120"/>
                <a:hlinkClick r:id="rId5">
                  <a:extLst>
                    <a:ext uri="{A12FA001-AC4F-418D-AE19-62706E023703}">
                      <ahyp:hlinkClr xmlns:ahyp="http://schemas.microsoft.com/office/drawing/2018/hyperlinkcolor" val="tx"/>
                    </a:ext>
                  </a:extLst>
                </a:hlinkClick>
              </a:rPr>
              <a:t>https://dish-delights.netlify.app/</a:t>
            </a:r>
            <a:endParaRPr lang="en-US" sz="2400" dirty="0"/>
          </a:p>
        </p:txBody>
      </p:sp>
      <p:sp>
        <p:nvSpPr>
          <p:cNvPr id="8" name="Text 4"/>
          <p:cNvSpPr/>
          <p:nvPr/>
        </p:nvSpPr>
        <p:spPr>
          <a:xfrm>
            <a:off x="806410" y="6370082"/>
            <a:ext cx="13017579" cy="343972"/>
          </a:xfrm>
          <a:prstGeom prst="rect">
            <a:avLst/>
          </a:prstGeom>
          <a:noFill/>
          <a:ln/>
        </p:spPr>
        <p:txBody>
          <a:bodyPr wrap="none" rtlCol="0" anchor="t"/>
          <a:lstStyle/>
          <a:p>
            <a:pPr marL="0" indent="0">
              <a:lnSpc>
                <a:spcPts val="2709"/>
              </a:lnSpc>
              <a:buNone/>
            </a:pPr>
            <a:endParaRPr lang="en-US" sz="1693"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233660" y="0"/>
            <a:ext cx="14630400" cy="8229600"/>
          </a:xfrm>
          <a:prstGeom prst="rect">
            <a:avLst/>
          </a:prstGeom>
          <a:solidFill>
            <a:srgbClr val="FFFFFF"/>
          </a:solidFill>
          <a:ln/>
        </p:spPr>
        <p:txBody>
          <a:bodyPr/>
          <a:lstStyle/>
          <a:p>
            <a:endParaRPr lang="en-US" dirty="0"/>
          </a:p>
        </p:txBody>
      </p:sp>
      <p:pic>
        <p:nvPicPr>
          <p:cNvPr id="4" name="Image 1" descr="preencoded.png"/>
          <p:cNvPicPr>
            <a:picLocks noChangeAspect="1"/>
          </p:cNvPicPr>
          <p:nvPr/>
        </p:nvPicPr>
        <p:blipFill>
          <a:blip r:embed="rId4"/>
          <a:stretch>
            <a:fillRect/>
          </a:stretch>
        </p:blipFill>
        <p:spPr>
          <a:xfrm>
            <a:off x="-7620" y="0"/>
            <a:ext cx="3657600" cy="8229600"/>
          </a:xfrm>
          <a:prstGeom prst="rect">
            <a:avLst/>
          </a:prstGeom>
        </p:spPr>
      </p:pic>
      <p:sp>
        <p:nvSpPr>
          <p:cNvPr id="5" name="Text 1"/>
          <p:cNvSpPr/>
          <p:nvPr/>
        </p:nvSpPr>
        <p:spPr>
          <a:xfrm>
            <a:off x="4464010" y="1027986"/>
            <a:ext cx="5376267" cy="672108"/>
          </a:xfrm>
          <a:prstGeom prst="rect">
            <a:avLst/>
          </a:prstGeom>
          <a:noFill/>
          <a:ln/>
        </p:spPr>
        <p:txBody>
          <a:bodyPr wrap="none" rtlCol="0" anchor="t"/>
          <a:lstStyle/>
          <a:p>
            <a:pPr marL="0" indent="0">
              <a:lnSpc>
                <a:spcPts val="5292"/>
              </a:lnSpc>
              <a:buNone/>
            </a:pPr>
            <a:r>
              <a:rPr lang="en-US" sz="4233" b="1" dirty="0">
                <a:solidFill>
                  <a:srgbClr val="403C4E"/>
                </a:solidFill>
                <a:latin typeface="Merriweather" pitchFamily="34" charset="0"/>
                <a:ea typeface="Merriweather" pitchFamily="34" charset="-122"/>
                <a:cs typeface="Merriweather" pitchFamily="34" charset="-120"/>
              </a:rPr>
              <a:t>Conclusion and Future </a:t>
            </a:r>
            <a:endParaRPr lang="en-US" sz="4233" dirty="0"/>
          </a:p>
        </p:txBody>
      </p:sp>
      <p:sp>
        <p:nvSpPr>
          <p:cNvPr id="6" name="Shape 2"/>
          <p:cNvSpPr/>
          <p:nvPr/>
        </p:nvSpPr>
        <p:spPr>
          <a:xfrm>
            <a:off x="4765119" y="2022634"/>
            <a:ext cx="42982" cy="5178862"/>
          </a:xfrm>
          <a:prstGeom prst="roundRect">
            <a:avLst>
              <a:gd name="adj" fmla="val 225149"/>
            </a:avLst>
          </a:prstGeom>
          <a:solidFill>
            <a:srgbClr val="E5BEB2"/>
          </a:solidFill>
          <a:ln/>
        </p:spPr>
        <p:txBody>
          <a:bodyPr/>
          <a:lstStyle/>
          <a:p>
            <a:endParaRPr lang="en-US"/>
          </a:p>
        </p:txBody>
      </p:sp>
      <p:sp>
        <p:nvSpPr>
          <p:cNvPr id="7" name="Shape 3"/>
          <p:cNvSpPr/>
          <p:nvPr/>
        </p:nvSpPr>
        <p:spPr>
          <a:xfrm>
            <a:off x="5028486" y="2411075"/>
            <a:ext cx="752594" cy="42982"/>
          </a:xfrm>
          <a:prstGeom prst="roundRect">
            <a:avLst>
              <a:gd name="adj" fmla="val 225149"/>
            </a:avLst>
          </a:prstGeom>
          <a:solidFill>
            <a:srgbClr val="E5BEB2"/>
          </a:solidFill>
          <a:ln/>
        </p:spPr>
        <p:txBody>
          <a:bodyPr/>
          <a:lstStyle/>
          <a:p>
            <a:endParaRPr lang="en-US"/>
          </a:p>
        </p:txBody>
      </p:sp>
      <p:sp>
        <p:nvSpPr>
          <p:cNvPr id="8" name="Shape 4"/>
          <p:cNvSpPr/>
          <p:nvPr/>
        </p:nvSpPr>
        <p:spPr>
          <a:xfrm>
            <a:off x="4544616" y="2190631"/>
            <a:ext cx="483870" cy="483870"/>
          </a:xfrm>
          <a:prstGeom prst="roundRect">
            <a:avLst>
              <a:gd name="adj" fmla="val 20000"/>
            </a:avLst>
          </a:prstGeom>
          <a:solidFill>
            <a:srgbClr val="FFD8CC"/>
          </a:solidFill>
          <a:ln w="7620">
            <a:solidFill>
              <a:srgbClr val="E5BEB2"/>
            </a:solidFill>
            <a:prstDash val="solid"/>
          </a:ln>
        </p:spPr>
        <p:txBody>
          <a:bodyPr/>
          <a:lstStyle/>
          <a:p>
            <a:endParaRPr lang="en-US"/>
          </a:p>
        </p:txBody>
      </p:sp>
      <p:sp>
        <p:nvSpPr>
          <p:cNvPr id="9" name="Text 5"/>
          <p:cNvSpPr/>
          <p:nvPr/>
        </p:nvSpPr>
        <p:spPr>
          <a:xfrm>
            <a:off x="4712613" y="2230993"/>
            <a:ext cx="147757" cy="403146"/>
          </a:xfrm>
          <a:prstGeom prst="rect">
            <a:avLst/>
          </a:prstGeom>
          <a:noFill/>
          <a:ln/>
        </p:spPr>
        <p:txBody>
          <a:bodyPr wrap="none" rtlCol="0" anchor="t"/>
          <a:lstStyle/>
          <a:p>
            <a:pPr marL="0" indent="0" algn="ctr">
              <a:lnSpc>
                <a:spcPts val="3175"/>
              </a:lnSpc>
              <a:buNone/>
            </a:pPr>
            <a:r>
              <a:rPr lang="en-US" sz="2540" b="1" dirty="0">
                <a:solidFill>
                  <a:srgbClr val="403C4E"/>
                </a:solidFill>
                <a:latin typeface="Merriweather" pitchFamily="34" charset="0"/>
                <a:ea typeface="Merriweather" pitchFamily="34" charset="-122"/>
                <a:cs typeface="Merriweather" pitchFamily="34" charset="-120"/>
              </a:rPr>
              <a:t>1</a:t>
            </a:r>
            <a:endParaRPr lang="en-US" sz="2540" dirty="0"/>
          </a:p>
        </p:txBody>
      </p:sp>
      <p:sp>
        <p:nvSpPr>
          <p:cNvPr id="10" name="Text 6"/>
          <p:cNvSpPr/>
          <p:nvPr/>
        </p:nvSpPr>
        <p:spPr>
          <a:xfrm>
            <a:off x="5969318" y="2237661"/>
            <a:ext cx="3889058" cy="335994"/>
          </a:xfrm>
          <a:prstGeom prst="rect">
            <a:avLst/>
          </a:prstGeom>
          <a:noFill/>
          <a:ln/>
        </p:spPr>
        <p:txBody>
          <a:bodyPr wrap="none" rtlCol="0" anchor="t"/>
          <a:lstStyle/>
          <a:p>
            <a:pPr marL="0" indent="0" algn="l">
              <a:lnSpc>
                <a:spcPts val="2646"/>
              </a:lnSpc>
              <a:buNone/>
            </a:pPr>
            <a:endParaRPr lang="en-US" sz="2117" dirty="0"/>
          </a:p>
        </p:txBody>
      </p:sp>
      <p:sp>
        <p:nvSpPr>
          <p:cNvPr id="12" name="Shape 8"/>
          <p:cNvSpPr/>
          <p:nvPr/>
        </p:nvSpPr>
        <p:spPr>
          <a:xfrm>
            <a:off x="5028486" y="4209038"/>
            <a:ext cx="752594" cy="42982"/>
          </a:xfrm>
          <a:prstGeom prst="roundRect">
            <a:avLst>
              <a:gd name="adj" fmla="val 225149"/>
            </a:avLst>
          </a:prstGeom>
          <a:solidFill>
            <a:srgbClr val="E5BEB2"/>
          </a:solidFill>
          <a:ln/>
        </p:spPr>
        <p:txBody>
          <a:bodyPr/>
          <a:lstStyle/>
          <a:p>
            <a:endParaRPr lang="en-US"/>
          </a:p>
        </p:txBody>
      </p:sp>
      <p:sp>
        <p:nvSpPr>
          <p:cNvPr id="13" name="Shape 9"/>
          <p:cNvSpPr/>
          <p:nvPr/>
        </p:nvSpPr>
        <p:spPr>
          <a:xfrm>
            <a:off x="4544616" y="3988594"/>
            <a:ext cx="483870" cy="483870"/>
          </a:xfrm>
          <a:prstGeom prst="roundRect">
            <a:avLst>
              <a:gd name="adj" fmla="val 20000"/>
            </a:avLst>
          </a:prstGeom>
          <a:solidFill>
            <a:srgbClr val="FFD8CC"/>
          </a:solidFill>
          <a:ln w="7620">
            <a:solidFill>
              <a:srgbClr val="E5BEB2"/>
            </a:solidFill>
            <a:prstDash val="solid"/>
          </a:ln>
        </p:spPr>
        <p:txBody>
          <a:bodyPr/>
          <a:lstStyle/>
          <a:p>
            <a:endParaRPr lang="en-US"/>
          </a:p>
        </p:txBody>
      </p:sp>
      <p:sp>
        <p:nvSpPr>
          <p:cNvPr id="14" name="Text 10"/>
          <p:cNvSpPr/>
          <p:nvPr/>
        </p:nvSpPr>
        <p:spPr>
          <a:xfrm>
            <a:off x="4688919" y="4028956"/>
            <a:ext cx="195143" cy="403146"/>
          </a:xfrm>
          <a:prstGeom prst="rect">
            <a:avLst/>
          </a:prstGeom>
          <a:noFill/>
          <a:ln/>
        </p:spPr>
        <p:txBody>
          <a:bodyPr wrap="none" rtlCol="0" anchor="t"/>
          <a:lstStyle/>
          <a:p>
            <a:pPr marL="0" indent="0" algn="ctr">
              <a:lnSpc>
                <a:spcPts val="3175"/>
              </a:lnSpc>
              <a:buNone/>
            </a:pPr>
            <a:r>
              <a:rPr lang="en-US" sz="2540" b="1" dirty="0">
                <a:solidFill>
                  <a:srgbClr val="403C4E"/>
                </a:solidFill>
                <a:latin typeface="Merriweather" pitchFamily="34" charset="0"/>
                <a:ea typeface="Merriweather" pitchFamily="34" charset="-122"/>
                <a:cs typeface="Merriweather" pitchFamily="34" charset="-120"/>
              </a:rPr>
              <a:t>2</a:t>
            </a:r>
            <a:endParaRPr lang="en-US" sz="2540" dirty="0"/>
          </a:p>
        </p:txBody>
      </p:sp>
      <p:sp>
        <p:nvSpPr>
          <p:cNvPr id="17" name="Shape 13"/>
          <p:cNvSpPr/>
          <p:nvPr/>
        </p:nvSpPr>
        <p:spPr>
          <a:xfrm>
            <a:off x="5028486" y="6007001"/>
            <a:ext cx="752594" cy="42982"/>
          </a:xfrm>
          <a:prstGeom prst="roundRect">
            <a:avLst>
              <a:gd name="adj" fmla="val 225149"/>
            </a:avLst>
          </a:prstGeom>
          <a:solidFill>
            <a:srgbClr val="E5BEB2"/>
          </a:solidFill>
          <a:ln/>
        </p:spPr>
        <p:txBody>
          <a:bodyPr/>
          <a:lstStyle/>
          <a:p>
            <a:endParaRPr lang="en-US"/>
          </a:p>
        </p:txBody>
      </p:sp>
      <p:sp>
        <p:nvSpPr>
          <p:cNvPr id="18" name="Shape 14"/>
          <p:cNvSpPr/>
          <p:nvPr/>
        </p:nvSpPr>
        <p:spPr>
          <a:xfrm>
            <a:off x="4544616" y="5786557"/>
            <a:ext cx="483870" cy="483870"/>
          </a:xfrm>
          <a:prstGeom prst="roundRect">
            <a:avLst>
              <a:gd name="adj" fmla="val 20000"/>
            </a:avLst>
          </a:prstGeom>
          <a:solidFill>
            <a:srgbClr val="FFD8CC"/>
          </a:solidFill>
          <a:ln w="7620">
            <a:solidFill>
              <a:srgbClr val="E5BEB2"/>
            </a:solidFill>
            <a:prstDash val="solid"/>
          </a:ln>
        </p:spPr>
        <p:txBody>
          <a:bodyPr/>
          <a:lstStyle/>
          <a:p>
            <a:endParaRPr lang="en-US"/>
          </a:p>
        </p:txBody>
      </p:sp>
      <p:sp>
        <p:nvSpPr>
          <p:cNvPr id="19" name="Text 15"/>
          <p:cNvSpPr/>
          <p:nvPr/>
        </p:nvSpPr>
        <p:spPr>
          <a:xfrm>
            <a:off x="4695230" y="5826919"/>
            <a:ext cx="182642" cy="403146"/>
          </a:xfrm>
          <a:prstGeom prst="rect">
            <a:avLst/>
          </a:prstGeom>
          <a:noFill/>
          <a:ln/>
        </p:spPr>
        <p:txBody>
          <a:bodyPr wrap="none" rtlCol="0" anchor="t"/>
          <a:lstStyle/>
          <a:p>
            <a:pPr marL="0" indent="0" algn="ctr">
              <a:lnSpc>
                <a:spcPts val="3175"/>
              </a:lnSpc>
              <a:buNone/>
            </a:pPr>
            <a:r>
              <a:rPr lang="en-US" sz="2540" b="1" dirty="0">
                <a:solidFill>
                  <a:srgbClr val="403C4E"/>
                </a:solidFill>
                <a:latin typeface="Merriweather" pitchFamily="34" charset="0"/>
                <a:ea typeface="Merriweather" pitchFamily="34" charset="-122"/>
                <a:cs typeface="Merriweather" pitchFamily="34" charset="-120"/>
              </a:rPr>
              <a:t>3</a:t>
            </a:r>
            <a:endParaRPr lang="en-US" sz="2540" dirty="0"/>
          </a:p>
        </p:txBody>
      </p:sp>
      <p:sp>
        <p:nvSpPr>
          <p:cNvPr id="23" name="Text 11">
            <a:extLst>
              <a:ext uri="{FF2B5EF4-FFF2-40B4-BE49-F238E27FC236}">
                <a16:creationId xmlns:a16="http://schemas.microsoft.com/office/drawing/2014/main" id="{25B57E2C-4A2F-1E10-B6FE-B0701CF0C119}"/>
              </a:ext>
            </a:extLst>
          </p:cNvPr>
          <p:cNvSpPr/>
          <p:nvPr/>
        </p:nvSpPr>
        <p:spPr>
          <a:xfrm>
            <a:off x="5969318" y="4035623"/>
            <a:ext cx="3870008" cy="335994"/>
          </a:xfrm>
          <a:prstGeom prst="rect">
            <a:avLst/>
          </a:prstGeom>
          <a:noFill/>
          <a:ln/>
        </p:spPr>
        <p:txBody>
          <a:bodyPr wrap="none" rtlCol="0" anchor="t"/>
          <a:lstStyle/>
          <a:p>
            <a:pPr marL="0" indent="0" algn="l">
              <a:lnSpc>
                <a:spcPts val="2646"/>
              </a:lnSpc>
              <a:buNone/>
            </a:pPr>
            <a:endParaRPr lang="en-US" sz="2117" dirty="0"/>
          </a:p>
        </p:txBody>
      </p:sp>
      <p:sp>
        <p:nvSpPr>
          <p:cNvPr id="24" name="Text 11">
            <a:extLst>
              <a:ext uri="{FF2B5EF4-FFF2-40B4-BE49-F238E27FC236}">
                <a16:creationId xmlns:a16="http://schemas.microsoft.com/office/drawing/2014/main" id="{C8399135-06AB-2721-581E-2719EEF365EB}"/>
              </a:ext>
            </a:extLst>
          </p:cNvPr>
          <p:cNvSpPr/>
          <p:nvPr/>
        </p:nvSpPr>
        <p:spPr>
          <a:xfrm>
            <a:off x="5918656" y="2190631"/>
            <a:ext cx="3870008" cy="335994"/>
          </a:xfrm>
          <a:prstGeom prst="rect">
            <a:avLst/>
          </a:prstGeom>
          <a:noFill/>
          <a:ln/>
        </p:spPr>
        <p:txBody>
          <a:bodyPr wrap="none" rtlCol="0" anchor="t"/>
          <a:lstStyle/>
          <a:p>
            <a:pPr marL="0" indent="0" algn="l">
              <a:lnSpc>
                <a:spcPts val="2646"/>
              </a:lnSpc>
              <a:buNone/>
            </a:pPr>
            <a:r>
              <a:rPr lang="en-US" sz="2117" b="1" dirty="0">
                <a:solidFill>
                  <a:srgbClr val="403C4E"/>
                </a:solidFill>
                <a:latin typeface="Merriweather" pitchFamily="34" charset="0"/>
              </a:rPr>
              <a:t>What we learned</a:t>
            </a:r>
            <a:endParaRPr lang="en-US" sz="2117" dirty="0"/>
          </a:p>
        </p:txBody>
      </p:sp>
      <p:sp>
        <p:nvSpPr>
          <p:cNvPr id="25" name="Text 11">
            <a:extLst>
              <a:ext uri="{FF2B5EF4-FFF2-40B4-BE49-F238E27FC236}">
                <a16:creationId xmlns:a16="http://schemas.microsoft.com/office/drawing/2014/main" id="{398CC641-73FB-15A0-1920-3C83642E28D2}"/>
              </a:ext>
            </a:extLst>
          </p:cNvPr>
          <p:cNvSpPr/>
          <p:nvPr/>
        </p:nvSpPr>
        <p:spPr>
          <a:xfrm>
            <a:off x="5918656" y="5877231"/>
            <a:ext cx="3870008" cy="399177"/>
          </a:xfrm>
          <a:prstGeom prst="rect">
            <a:avLst/>
          </a:prstGeom>
          <a:noFill/>
          <a:ln/>
        </p:spPr>
        <p:txBody>
          <a:bodyPr wrap="none" rtlCol="0" anchor="t"/>
          <a:lstStyle/>
          <a:p>
            <a:pPr marL="0" indent="0" algn="l">
              <a:lnSpc>
                <a:spcPts val="2646"/>
              </a:lnSpc>
              <a:buNone/>
            </a:pPr>
            <a:r>
              <a:rPr lang="en-US" sz="2117" b="1" dirty="0">
                <a:solidFill>
                  <a:srgbClr val="403C4E"/>
                </a:solidFill>
                <a:latin typeface="Merriweather" pitchFamily="34" charset="0"/>
              </a:rPr>
              <a:t>Social Community</a:t>
            </a:r>
            <a:endParaRPr lang="en-US" sz="2117" dirty="0"/>
          </a:p>
        </p:txBody>
      </p:sp>
      <p:sp>
        <p:nvSpPr>
          <p:cNvPr id="26" name="Text 11">
            <a:extLst>
              <a:ext uri="{FF2B5EF4-FFF2-40B4-BE49-F238E27FC236}">
                <a16:creationId xmlns:a16="http://schemas.microsoft.com/office/drawing/2014/main" id="{BF959010-2980-FEB8-004E-D191658D93B2}"/>
              </a:ext>
            </a:extLst>
          </p:cNvPr>
          <p:cNvSpPr/>
          <p:nvPr/>
        </p:nvSpPr>
        <p:spPr>
          <a:xfrm>
            <a:off x="5969318" y="4084023"/>
            <a:ext cx="3870008" cy="335994"/>
          </a:xfrm>
          <a:prstGeom prst="rect">
            <a:avLst/>
          </a:prstGeom>
          <a:noFill/>
          <a:ln/>
        </p:spPr>
        <p:txBody>
          <a:bodyPr wrap="none" rtlCol="0" anchor="t"/>
          <a:lstStyle/>
          <a:p>
            <a:pPr marL="0" indent="0" algn="l">
              <a:lnSpc>
                <a:spcPts val="2646"/>
              </a:lnSpc>
              <a:buNone/>
            </a:pPr>
            <a:r>
              <a:rPr lang="en-US" sz="2117" b="1" dirty="0">
                <a:solidFill>
                  <a:srgbClr val="403C4E"/>
                </a:solidFill>
                <a:latin typeface="Merriweather" pitchFamily="34" charset="0"/>
              </a:rPr>
              <a:t>User module </a:t>
            </a:r>
            <a:endParaRPr lang="en-US" sz="2117" dirty="0"/>
          </a:p>
        </p:txBody>
      </p:sp>
      <p:sp>
        <p:nvSpPr>
          <p:cNvPr id="27" name="TextBox 26">
            <a:extLst>
              <a:ext uri="{FF2B5EF4-FFF2-40B4-BE49-F238E27FC236}">
                <a16:creationId xmlns:a16="http://schemas.microsoft.com/office/drawing/2014/main" id="{CFBECC7D-75C2-986C-D629-8188AAFBC7F9}"/>
              </a:ext>
            </a:extLst>
          </p:cNvPr>
          <p:cNvSpPr txBox="1"/>
          <p:nvPr/>
        </p:nvSpPr>
        <p:spPr>
          <a:xfrm>
            <a:off x="5918656" y="2695643"/>
            <a:ext cx="4858762" cy="646331"/>
          </a:xfrm>
          <a:prstGeom prst="rect">
            <a:avLst/>
          </a:prstGeom>
          <a:noFill/>
        </p:spPr>
        <p:txBody>
          <a:bodyPr wrap="square" rtlCol="0">
            <a:spAutoFit/>
          </a:bodyPr>
          <a:lstStyle/>
          <a:p>
            <a:pPr marL="285750" indent="-285750">
              <a:buFont typeface="Arial" panose="020B0604020202020204" pitchFamily="34" charset="0"/>
              <a:buChar char="•"/>
            </a:pPr>
            <a:r>
              <a:rPr lang="en-US" dirty="0"/>
              <a:t>The importance of user centered design</a:t>
            </a:r>
          </a:p>
          <a:p>
            <a:pPr marL="285750" indent="-285750">
              <a:buFont typeface="Arial" panose="020B0604020202020204" pitchFamily="34" charset="0"/>
              <a:buChar char="•"/>
            </a:pPr>
            <a:r>
              <a:rPr lang="en-US" dirty="0"/>
              <a:t>Responsive layouts</a:t>
            </a:r>
          </a:p>
        </p:txBody>
      </p:sp>
      <p:sp>
        <p:nvSpPr>
          <p:cNvPr id="28" name="TextBox 27">
            <a:extLst>
              <a:ext uri="{FF2B5EF4-FFF2-40B4-BE49-F238E27FC236}">
                <a16:creationId xmlns:a16="http://schemas.microsoft.com/office/drawing/2014/main" id="{54396BD7-E5BB-2620-E03B-D0E8319A614A}"/>
              </a:ext>
            </a:extLst>
          </p:cNvPr>
          <p:cNvSpPr txBox="1"/>
          <p:nvPr/>
        </p:nvSpPr>
        <p:spPr>
          <a:xfrm>
            <a:off x="5969318" y="4562486"/>
            <a:ext cx="4858762" cy="646331"/>
          </a:xfrm>
          <a:prstGeom prst="rect">
            <a:avLst/>
          </a:prstGeom>
          <a:noFill/>
        </p:spPr>
        <p:txBody>
          <a:bodyPr wrap="square" rtlCol="0">
            <a:spAutoFit/>
          </a:bodyPr>
          <a:lstStyle/>
          <a:p>
            <a:pPr marL="285750" indent="-285750">
              <a:buFont typeface="Arial" panose="020B0604020202020204" pitchFamily="34" charset="0"/>
              <a:buChar char="•"/>
            </a:pPr>
            <a:r>
              <a:rPr lang="en-US" dirty="0"/>
              <a:t>Login</a:t>
            </a:r>
          </a:p>
          <a:p>
            <a:pPr marL="285750" indent="-285750">
              <a:buFont typeface="Arial" panose="020B0604020202020204" pitchFamily="34" charset="0"/>
              <a:buChar char="•"/>
            </a:pPr>
            <a:r>
              <a:rPr lang="en-US" dirty="0"/>
              <a:t>Register</a:t>
            </a:r>
          </a:p>
        </p:txBody>
      </p:sp>
      <p:sp>
        <p:nvSpPr>
          <p:cNvPr id="29" name="TextBox 28">
            <a:extLst>
              <a:ext uri="{FF2B5EF4-FFF2-40B4-BE49-F238E27FC236}">
                <a16:creationId xmlns:a16="http://schemas.microsoft.com/office/drawing/2014/main" id="{4128BA9A-2C92-88F5-3CF4-2DDD007EDA4D}"/>
              </a:ext>
            </a:extLst>
          </p:cNvPr>
          <p:cNvSpPr txBox="1"/>
          <p:nvPr/>
        </p:nvSpPr>
        <p:spPr>
          <a:xfrm>
            <a:off x="5969318" y="6431734"/>
            <a:ext cx="4858762" cy="923330"/>
          </a:xfrm>
          <a:prstGeom prst="rect">
            <a:avLst/>
          </a:prstGeom>
          <a:noFill/>
        </p:spPr>
        <p:txBody>
          <a:bodyPr wrap="square" rtlCol="0">
            <a:spAutoFit/>
          </a:bodyPr>
          <a:lstStyle/>
          <a:p>
            <a:pPr marL="285750" indent="-285750">
              <a:buFont typeface="Arial" panose="020B0604020202020204" pitchFamily="34" charset="0"/>
              <a:buChar char="•"/>
            </a:pPr>
            <a:r>
              <a:rPr lang="en-US" dirty="0"/>
              <a:t>Comments</a:t>
            </a:r>
          </a:p>
          <a:p>
            <a:pPr marL="285750" indent="-285750">
              <a:buFont typeface="Arial" panose="020B0604020202020204" pitchFamily="34" charset="0"/>
              <a:buChar char="•"/>
            </a:pPr>
            <a:r>
              <a:rPr lang="en-US" dirty="0"/>
              <a:t>Upload</a:t>
            </a:r>
          </a:p>
          <a:p>
            <a:pPr marL="285750" indent="-285750">
              <a:buFont typeface="Arial" panose="020B0604020202020204" pitchFamily="34" charset="0"/>
              <a:buChar char="•"/>
            </a:pPr>
            <a:endParaRPr 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txBody>
          <a:bodyPr/>
          <a:lstStyle/>
          <a:p>
            <a:endParaRPr lang="en-US"/>
          </a:p>
        </p:txBody>
      </p:sp>
      <p:sp>
        <p:nvSpPr>
          <p:cNvPr id="4" name="Text 1"/>
          <p:cNvSpPr/>
          <p:nvPr/>
        </p:nvSpPr>
        <p:spPr>
          <a:xfrm>
            <a:off x="806410" y="2278975"/>
            <a:ext cx="6026706" cy="672108"/>
          </a:xfrm>
          <a:prstGeom prst="rect">
            <a:avLst/>
          </a:prstGeom>
          <a:noFill/>
          <a:ln/>
        </p:spPr>
        <p:txBody>
          <a:bodyPr wrap="none" rtlCol="0" anchor="t"/>
          <a:lstStyle/>
          <a:p>
            <a:pPr marL="0" indent="0">
              <a:lnSpc>
                <a:spcPts val="5292"/>
              </a:lnSpc>
              <a:buNone/>
            </a:pPr>
            <a:r>
              <a:rPr lang="en-US" sz="4233" b="1" dirty="0">
                <a:solidFill>
                  <a:srgbClr val="403C4E"/>
                </a:solidFill>
                <a:latin typeface="Merriweather" pitchFamily="34" charset="0"/>
                <a:ea typeface="Merriweather" pitchFamily="34" charset="-122"/>
                <a:cs typeface="Merriweather" pitchFamily="34" charset="-120"/>
              </a:rPr>
              <a:t>Presentation overview</a:t>
            </a:r>
            <a:endParaRPr lang="en-US" sz="4233" dirty="0"/>
          </a:p>
        </p:txBody>
      </p:sp>
      <p:sp>
        <p:nvSpPr>
          <p:cNvPr id="5" name="Shape 2"/>
          <p:cNvSpPr/>
          <p:nvPr/>
        </p:nvSpPr>
        <p:spPr>
          <a:xfrm>
            <a:off x="806410" y="3596164"/>
            <a:ext cx="13017579" cy="42982"/>
          </a:xfrm>
          <a:prstGeom prst="roundRect">
            <a:avLst>
              <a:gd name="adj" fmla="val 225149"/>
            </a:avLst>
          </a:prstGeom>
          <a:solidFill>
            <a:srgbClr val="E5BEB2"/>
          </a:solidFill>
          <a:ln/>
        </p:spPr>
        <p:txBody>
          <a:bodyPr/>
          <a:lstStyle/>
          <a:p>
            <a:endParaRPr lang="en-US"/>
          </a:p>
        </p:txBody>
      </p:sp>
      <p:sp>
        <p:nvSpPr>
          <p:cNvPr id="6" name="Shape 3"/>
          <p:cNvSpPr/>
          <p:nvPr/>
        </p:nvSpPr>
        <p:spPr>
          <a:xfrm>
            <a:off x="1780223" y="3354229"/>
            <a:ext cx="483870" cy="483870"/>
          </a:xfrm>
          <a:prstGeom prst="roundRect">
            <a:avLst>
              <a:gd name="adj" fmla="val 20000"/>
            </a:avLst>
          </a:prstGeom>
          <a:solidFill>
            <a:srgbClr val="FFD8CC"/>
          </a:solidFill>
          <a:ln w="7620">
            <a:solidFill>
              <a:srgbClr val="E5BEB2"/>
            </a:solidFill>
            <a:prstDash val="solid"/>
          </a:ln>
        </p:spPr>
        <p:txBody>
          <a:bodyPr/>
          <a:lstStyle/>
          <a:p>
            <a:endParaRPr lang="en-US"/>
          </a:p>
        </p:txBody>
      </p:sp>
      <p:sp>
        <p:nvSpPr>
          <p:cNvPr id="7" name="Text 4"/>
          <p:cNvSpPr/>
          <p:nvPr/>
        </p:nvSpPr>
        <p:spPr>
          <a:xfrm>
            <a:off x="1948220" y="3394591"/>
            <a:ext cx="147757" cy="403146"/>
          </a:xfrm>
          <a:prstGeom prst="rect">
            <a:avLst/>
          </a:prstGeom>
          <a:noFill/>
          <a:ln/>
        </p:spPr>
        <p:txBody>
          <a:bodyPr wrap="none" rtlCol="0" anchor="t"/>
          <a:lstStyle/>
          <a:p>
            <a:pPr marL="0" indent="0" algn="ctr">
              <a:lnSpc>
                <a:spcPts val="3175"/>
              </a:lnSpc>
              <a:buNone/>
            </a:pPr>
            <a:r>
              <a:rPr lang="en-US" sz="2540" b="1" dirty="0">
                <a:solidFill>
                  <a:srgbClr val="403C4E"/>
                </a:solidFill>
                <a:latin typeface="Merriweather" pitchFamily="34" charset="0"/>
                <a:ea typeface="Merriweather" pitchFamily="34" charset="-122"/>
                <a:cs typeface="Merriweather" pitchFamily="34" charset="-120"/>
              </a:rPr>
              <a:t>1</a:t>
            </a:r>
            <a:endParaRPr lang="en-US" sz="2540" dirty="0"/>
          </a:p>
        </p:txBody>
      </p:sp>
      <p:sp>
        <p:nvSpPr>
          <p:cNvPr id="8" name="Text 5"/>
          <p:cNvSpPr/>
          <p:nvPr/>
        </p:nvSpPr>
        <p:spPr>
          <a:xfrm>
            <a:off x="1021437" y="4133731"/>
            <a:ext cx="2001441" cy="671989"/>
          </a:xfrm>
          <a:prstGeom prst="rect">
            <a:avLst/>
          </a:prstGeom>
          <a:noFill/>
          <a:ln/>
        </p:spPr>
        <p:txBody>
          <a:bodyPr wrap="square" rtlCol="0" anchor="t"/>
          <a:lstStyle/>
          <a:p>
            <a:pPr marL="0" indent="0" algn="ctr">
              <a:lnSpc>
                <a:spcPts val="2646"/>
              </a:lnSpc>
              <a:buNone/>
            </a:pPr>
            <a:r>
              <a:rPr lang="en-US" sz="2117" b="1" dirty="0">
                <a:solidFill>
                  <a:srgbClr val="403C4E"/>
                </a:solidFill>
                <a:latin typeface="Merriweather" pitchFamily="34" charset="0"/>
                <a:ea typeface="Merriweather" pitchFamily="34" charset="-122"/>
                <a:cs typeface="Merriweather" pitchFamily="34" charset="-120"/>
              </a:rPr>
              <a:t>Project Introduction</a:t>
            </a:r>
            <a:endParaRPr lang="en-US" sz="2117" dirty="0"/>
          </a:p>
        </p:txBody>
      </p:sp>
      <p:sp>
        <p:nvSpPr>
          <p:cNvPr id="9" name="Text 6"/>
          <p:cNvSpPr/>
          <p:nvPr/>
        </p:nvSpPr>
        <p:spPr>
          <a:xfrm>
            <a:off x="1021437" y="4934664"/>
            <a:ext cx="2001441" cy="343972"/>
          </a:xfrm>
          <a:prstGeom prst="rect">
            <a:avLst/>
          </a:prstGeom>
          <a:noFill/>
          <a:ln/>
        </p:spPr>
        <p:txBody>
          <a:bodyPr wrap="none" rtlCol="0" anchor="t"/>
          <a:lstStyle/>
          <a:p>
            <a:pPr marL="0" indent="0" algn="ctr">
              <a:lnSpc>
                <a:spcPts val="2709"/>
              </a:lnSpc>
              <a:buNone/>
            </a:pPr>
            <a:endParaRPr lang="en-US" sz="1693" dirty="0"/>
          </a:p>
        </p:txBody>
      </p:sp>
      <p:sp>
        <p:nvSpPr>
          <p:cNvPr id="10" name="Shape 7"/>
          <p:cNvSpPr/>
          <p:nvPr/>
        </p:nvSpPr>
        <p:spPr>
          <a:xfrm>
            <a:off x="4426744" y="3354229"/>
            <a:ext cx="483870" cy="483870"/>
          </a:xfrm>
          <a:prstGeom prst="roundRect">
            <a:avLst>
              <a:gd name="adj" fmla="val 20000"/>
            </a:avLst>
          </a:prstGeom>
          <a:solidFill>
            <a:srgbClr val="FFD8CC"/>
          </a:solidFill>
          <a:ln w="7620">
            <a:solidFill>
              <a:srgbClr val="E5BEB2"/>
            </a:solidFill>
            <a:prstDash val="solid"/>
          </a:ln>
        </p:spPr>
        <p:txBody>
          <a:bodyPr/>
          <a:lstStyle/>
          <a:p>
            <a:endParaRPr lang="en-US"/>
          </a:p>
        </p:txBody>
      </p:sp>
      <p:sp>
        <p:nvSpPr>
          <p:cNvPr id="11" name="Text 8"/>
          <p:cNvSpPr/>
          <p:nvPr/>
        </p:nvSpPr>
        <p:spPr>
          <a:xfrm>
            <a:off x="4571048" y="3394591"/>
            <a:ext cx="195143" cy="403146"/>
          </a:xfrm>
          <a:prstGeom prst="rect">
            <a:avLst/>
          </a:prstGeom>
          <a:noFill/>
          <a:ln/>
        </p:spPr>
        <p:txBody>
          <a:bodyPr wrap="none" rtlCol="0" anchor="t"/>
          <a:lstStyle/>
          <a:p>
            <a:pPr marL="0" indent="0" algn="ctr">
              <a:lnSpc>
                <a:spcPts val="3175"/>
              </a:lnSpc>
              <a:buNone/>
            </a:pPr>
            <a:r>
              <a:rPr lang="en-US" sz="2540" b="1" dirty="0">
                <a:solidFill>
                  <a:srgbClr val="403C4E"/>
                </a:solidFill>
                <a:latin typeface="Merriweather" pitchFamily="34" charset="0"/>
                <a:ea typeface="Merriweather" pitchFamily="34" charset="-122"/>
                <a:cs typeface="Merriweather" pitchFamily="34" charset="-120"/>
              </a:rPr>
              <a:t>2</a:t>
            </a:r>
            <a:endParaRPr lang="en-US" sz="2540" dirty="0"/>
          </a:p>
        </p:txBody>
      </p:sp>
      <p:sp>
        <p:nvSpPr>
          <p:cNvPr id="12" name="Text 9"/>
          <p:cNvSpPr/>
          <p:nvPr/>
        </p:nvSpPr>
        <p:spPr>
          <a:xfrm>
            <a:off x="3503077" y="4133731"/>
            <a:ext cx="2135942" cy="671989"/>
          </a:xfrm>
          <a:prstGeom prst="rect">
            <a:avLst/>
          </a:prstGeom>
          <a:noFill/>
          <a:ln/>
        </p:spPr>
        <p:txBody>
          <a:bodyPr wrap="square" rtlCol="0" anchor="t"/>
          <a:lstStyle/>
          <a:p>
            <a:pPr marL="0" indent="0" algn="ctr">
              <a:lnSpc>
                <a:spcPts val="2646"/>
              </a:lnSpc>
              <a:buNone/>
            </a:pPr>
            <a:r>
              <a:rPr lang="en-US" sz="2117" b="1" dirty="0">
                <a:solidFill>
                  <a:srgbClr val="403C4E"/>
                </a:solidFill>
                <a:latin typeface="Merriweather" pitchFamily="34" charset="0"/>
                <a:ea typeface="Merriweather" pitchFamily="34" charset="-122"/>
                <a:cs typeface="Merriweather" pitchFamily="34" charset="-120"/>
              </a:rPr>
              <a:t>Basic</a:t>
            </a:r>
          </a:p>
          <a:p>
            <a:pPr marL="0" indent="0" algn="ctr">
              <a:lnSpc>
                <a:spcPts val="2646"/>
              </a:lnSpc>
              <a:buNone/>
            </a:pPr>
            <a:r>
              <a:rPr lang="en-US" sz="2117" b="1" dirty="0">
                <a:solidFill>
                  <a:srgbClr val="403C4E"/>
                </a:solidFill>
                <a:latin typeface="Merriweather" pitchFamily="34" charset="0"/>
                <a:ea typeface="Merriweather" pitchFamily="34" charset="-122"/>
                <a:cs typeface="Merriweather" pitchFamily="34" charset="-120"/>
              </a:rPr>
              <a:t>Requirements</a:t>
            </a:r>
            <a:endParaRPr lang="en-US" sz="2117" dirty="0"/>
          </a:p>
        </p:txBody>
      </p:sp>
      <p:sp>
        <p:nvSpPr>
          <p:cNvPr id="13" name="Text 10"/>
          <p:cNvSpPr/>
          <p:nvPr/>
        </p:nvSpPr>
        <p:spPr>
          <a:xfrm>
            <a:off x="3667958" y="4934664"/>
            <a:ext cx="2001441" cy="343972"/>
          </a:xfrm>
          <a:prstGeom prst="rect">
            <a:avLst/>
          </a:prstGeom>
          <a:noFill/>
          <a:ln/>
        </p:spPr>
        <p:txBody>
          <a:bodyPr wrap="none" rtlCol="0" anchor="t"/>
          <a:lstStyle/>
          <a:p>
            <a:pPr marL="0" indent="0" algn="ctr">
              <a:lnSpc>
                <a:spcPts val="2709"/>
              </a:lnSpc>
              <a:buNone/>
            </a:pPr>
            <a:endParaRPr lang="en-US" sz="1693" dirty="0"/>
          </a:p>
        </p:txBody>
      </p:sp>
      <p:sp>
        <p:nvSpPr>
          <p:cNvPr id="14" name="Shape 11"/>
          <p:cNvSpPr/>
          <p:nvPr/>
        </p:nvSpPr>
        <p:spPr>
          <a:xfrm>
            <a:off x="7073265" y="3354229"/>
            <a:ext cx="483870" cy="483870"/>
          </a:xfrm>
          <a:prstGeom prst="roundRect">
            <a:avLst>
              <a:gd name="adj" fmla="val 20000"/>
            </a:avLst>
          </a:prstGeom>
          <a:solidFill>
            <a:srgbClr val="FFD8CC"/>
          </a:solidFill>
          <a:ln w="7620">
            <a:solidFill>
              <a:srgbClr val="E5BEB2"/>
            </a:solidFill>
            <a:prstDash val="solid"/>
          </a:ln>
        </p:spPr>
        <p:txBody>
          <a:bodyPr/>
          <a:lstStyle/>
          <a:p>
            <a:endParaRPr lang="en-US"/>
          </a:p>
        </p:txBody>
      </p:sp>
      <p:sp>
        <p:nvSpPr>
          <p:cNvPr id="15" name="Text 12"/>
          <p:cNvSpPr/>
          <p:nvPr/>
        </p:nvSpPr>
        <p:spPr>
          <a:xfrm>
            <a:off x="7223879" y="3394591"/>
            <a:ext cx="182642" cy="403146"/>
          </a:xfrm>
          <a:prstGeom prst="rect">
            <a:avLst/>
          </a:prstGeom>
          <a:noFill/>
          <a:ln/>
        </p:spPr>
        <p:txBody>
          <a:bodyPr wrap="none" rtlCol="0" anchor="t"/>
          <a:lstStyle/>
          <a:p>
            <a:pPr marL="0" indent="0" algn="ctr">
              <a:lnSpc>
                <a:spcPts val="3175"/>
              </a:lnSpc>
              <a:buNone/>
            </a:pPr>
            <a:r>
              <a:rPr lang="en-US" sz="2540" b="1" dirty="0">
                <a:solidFill>
                  <a:srgbClr val="403C4E"/>
                </a:solidFill>
                <a:latin typeface="Merriweather" pitchFamily="34" charset="0"/>
                <a:ea typeface="Merriweather" pitchFamily="34" charset="-122"/>
                <a:cs typeface="Merriweather" pitchFamily="34" charset="-120"/>
              </a:rPr>
              <a:t>3</a:t>
            </a:r>
            <a:endParaRPr lang="en-US" sz="2540" dirty="0"/>
          </a:p>
        </p:txBody>
      </p:sp>
      <p:sp>
        <p:nvSpPr>
          <p:cNvPr id="16" name="Text 13"/>
          <p:cNvSpPr/>
          <p:nvPr/>
        </p:nvSpPr>
        <p:spPr>
          <a:xfrm>
            <a:off x="6071890" y="4080034"/>
            <a:ext cx="2486620" cy="1343978"/>
          </a:xfrm>
          <a:prstGeom prst="rect">
            <a:avLst/>
          </a:prstGeom>
          <a:noFill/>
          <a:ln/>
        </p:spPr>
        <p:txBody>
          <a:bodyPr wrap="square" rtlCol="0" anchor="t"/>
          <a:lstStyle/>
          <a:p>
            <a:pPr marL="0" indent="0" algn="ctr">
              <a:lnSpc>
                <a:spcPts val="2646"/>
              </a:lnSpc>
              <a:buNone/>
            </a:pPr>
            <a:r>
              <a:rPr lang="en-US" sz="2117" b="1" dirty="0">
                <a:solidFill>
                  <a:srgbClr val="403C4E"/>
                </a:solidFill>
                <a:latin typeface="Merriweather" pitchFamily="34" charset="0"/>
                <a:ea typeface="Merriweather" pitchFamily="34" charset="-122"/>
                <a:cs typeface="Merriweather" pitchFamily="34" charset="-120"/>
              </a:rPr>
              <a:t>Technical Implementation and specialties</a:t>
            </a:r>
            <a:endParaRPr lang="en-US" sz="2117" dirty="0"/>
          </a:p>
        </p:txBody>
      </p:sp>
      <p:sp>
        <p:nvSpPr>
          <p:cNvPr id="17" name="Text 14"/>
          <p:cNvSpPr/>
          <p:nvPr/>
        </p:nvSpPr>
        <p:spPr>
          <a:xfrm>
            <a:off x="6314480" y="5606653"/>
            <a:ext cx="2001441" cy="343972"/>
          </a:xfrm>
          <a:prstGeom prst="rect">
            <a:avLst/>
          </a:prstGeom>
          <a:noFill/>
          <a:ln/>
        </p:spPr>
        <p:txBody>
          <a:bodyPr wrap="none" rtlCol="0" anchor="t"/>
          <a:lstStyle/>
          <a:p>
            <a:pPr marL="0" indent="0" algn="ctr">
              <a:lnSpc>
                <a:spcPts val="2709"/>
              </a:lnSpc>
              <a:buNone/>
            </a:pPr>
            <a:endParaRPr lang="en-US" sz="1693" dirty="0"/>
          </a:p>
        </p:txBody>
      </p:sp>
      <p:sp>
        <p:nvSpPr>
          <p:cNvPr id="18" name="Shape 15"/>
          <p:cNvSpPr/>
          <p:nvPr/>
        </p:nvSpPr>
        <p:spPr>
          <a:xfrm>
            <a:off x="9719786" y="3354229"/>
            <a:ext cx="483870" cy="483870"/>
          </a:xfrm>
          <a:prstGeom prst="roundRect">
            <a:avLst>
              <a:gd name="adj" fmla="val 20000"/>
            </a:avLst>
          </a:prstGeom>
          <a:solidFill>
            <a:srgbClr val="FFD8CC"/>
          </a:solidFill>
          <a:ln w="7620">
            <a:solidFill>
              <a:srgbClr val="E5BEB2"/>
            </a:solidFill>
            <a:prstDash val="solid"/>
          </a:ln>
        </p:spPr>
        <p:txBody>
          <a:bodyPr/>
          <a:lstStyle/>
          <a:p>
            <a:endParaRPr lang="en-US"/>
          </a:p>
        </p:txBody>
      </p:sp>
      <p:sp>
        <p:nvSpPr>
          <p:cNvPr id="19" name="Text 16"/>
          <p:cNvSpPr/>
          <p:nvPr/>
        </p:nvSpPr>
        <p:spPr>
          <a:xfrm>
            <a:off x="9855041" y="3394591"/>
            <a:ext cx="213241" cy="403146"/>
          </a:xfrm>
          <a:prstGeom prst="rect">
            <a:avLst/>
          </a:prstGeom>
          <a:noFill/>
          <a:ln/>
        </p:spPr>
        <p:txBody>
          <a:bodyPr wrap="none" rtlCol="0" anchor="t"/>
          <a:lstStyle/>
          <a:p>
            <a:pPr marL="0" indent="0" algn="ctr">
              <a:lnSpc>
                <a:spcPts val="3175"/>
              </a:lnSpc>
              <a:buNone/>
            </a:pPr>
            <a:r>
              <a:rPr lang="en-US" sz="2540" b="1" dirty="0">
                <a:solidFill>
                  <a:srgbClr val="403C4E"/>
                </a:solidFill>
                <a:latin typeface="Merriweather" pitchFamily="34" charset="0"/>
                <a:ea typeface="Merriweather" pitchFamily="34" charset="-122"/>
                <a:cs typeface="Merriweather" pitchFamily="34" charset="-120"/>
              </a:rPr>
              <a:t>4</a:t>
            </a:r>
            <a:endParaRPr lang="en-US" sz="2540" dirty="0"/>
          </a:p>
        </p:txBody>
      </p:sp>
      <p:sp>
        <p:nvSpPr>
          <p:cNvPr id="20" name="Text 17"/>
          <p:cNvSpPr/>
          <p:nvPr/>
        </p:nvSpPr>
        <p:spPr>
          <a:xfrm>
            <a:off x="8718351" y="4080034"/>
            <a:ext cx="2486620" cy="806291"/>
          </a:xfrm>
          <a:prstGeom prst="rect">
            <a:avLst/>
          </a:prstGeom>
          <a:noFill/>
          <a:ln/>
        </p:spPr>
        <p:txBody>
          <a:bodyPr wrap="square" rtlCol="0" anchor="t"/>
          <a:lstStyle/>
          <a:p>
            <a:pPr marL="0" indent="0" algn="ctr">
              <a:lnSpc>
                <a:spcPts val="3175"/>
              </a:lnSpc>
              <a:buNone/>
            </a:pPr>
            <a:r>
              <a:rPr lang="en-US" sz="2540" b="1" dirty="0">
                <a:solidFill>
                  <a:srgbClr val="403C4E"/>
                </a:solidFill>
                <a:latin typeface="Merriweather" pitchFamily="34" charset="0"/>
                <a:ea typeface="Merriweather" pitchFamily="34" charset="-122"/>
                <a:cs typeface="Merriweather" pitchFamily="34" charset="-120"/>
              </a:rPr>
              <a:t>Demo</a:t>
            </a:r>
            <a:endParaRPr lang="en-US" sz="2540" dirty="0"/>
          </a:p>
        </p:txBody>
      </p:sp>
      <p:sp>
        <p:nvSpPr>
          <p:cNvPr id="21" name="Shape 18"/>
          <p:cNvSpPr/>
          <p:nvPr/>
        </p:nvSpPr>
        <p:spPr>
          <a:xfrm>
            <a:off x="12366308" y="3354229"/>
            <a:ext cx="483870" cy="483870"/>
          </a:xfrm>
          <a:prstGeom prst="roundRect">
            <a:avLst>
              <a:gd name="adj" fmla="val 20000"/>
            </a:avLst>
          </a:prstGeom>
          <a:solidFill>
            <a:srgbClr val="FFD8CC"/>
          </a:solidFill>
          <a:ln w="7620">
            <a:solidFill>
              <a:srgbClr val="E5BEB2"/>
            </a:solidFill>
            <a:prstDash val="solid"/>
          </a:ln>
        </p:spPr>
        <p:txBody>
          <a:bodyPr/>
          <a:lstStyle/>
          <a:p>
            <a:endParaRPr lang="en-US"/>
          </a:p>
        </p:txBody>
      </p:sp>
      <p:sp>
        <p:nvSpPr>
          <p:cNvPr id="22" name="Text 19"/>
          <p:cNvSpPr/>
          <p:nvPr/>
        </p:nvSpPr>
        <p:spPr>
          <a:xfrm>
            <a:off x="12509540" y="3394591"/>
            <a:ext cx="197406" cy="403146"/>
          </a:xfrm>
          <a:prstGeom prst="rect">
            <a:avLst/>
          </a:prstGeom>
          <a:noFill/>
          <a:ln/>
        </p:spPr>
        <p:txBody>
          <a:bodyPr wrap="none" rtlCol="0" anchor="t"/>
          <a:lstStyle/>
          <a:p>
            <a:pPr marL="0" indent="0" algn="ctr">
              <a:lnSpc>
                <a:spcPts val="3175"/>
              </a:lnSpc>
              <a:buNone/>
            </a:pPr>
            <a:r>
              <a:rPr lang="en-US" sz="2540" b="1" dirty="0">
                <a:solidFill>
                  <a:srgbClr val="403C4E"/>
                </a:solidFill>
                <a:latin typeface="Merriweather" pitchFamily="34" charset="0"/>
                <a:ea typeface="Merriweather" pitchFamily="34" charset="-122"/>
                <a:cs typeface="Merriweather" pitchFamily="34" charset="-120"/>
              </a:rPr>
              <a:t>5</a:t>
            </a:r>
            <a:endParaRPr lang="en-US" sz="2540" dirty="0"/>
          </a:p>
        </p:txBody>
      </p:sp>
      <p:sp>
        <p:nvSpPr>
          <p:cNvPr id="23" name="Text 20"/>
          <p:cNvSpPr/>
          <p:nvPr/>
        </p:nvSpPr>
        <p:spPr>
          <a:xfrm>
            <a:off x="11607522" y="4133731"/>
            <a:ext cx="2001441" cy="403146"/>
          </a:xfrm>
          <a:prstGeom prst="rect">
            <a:avLst/>
          </a:prstGeom>
          <a:noFill/>
          <a:ln/>
        </p:spPr>
        <p:txBody>
          <a:bodyPr wrap="none" rtlCol="0" anchor="t"/>
          <a:lstStyle/>
          <a:p>
            <a:pPr marL="0" indent="0" algn="ctr">
              <a:lnSpc>
                <a:spcPts val="3175"/>
              </a:lnSpc>
              <a:buNone/>
            </a:pPr>
            <a:r>
              <a:rPr lang="en-US" sz="2540" b="1" dirty="0">
                <a:solidFill>
                  <a:srgbClr val="403C4E"/>
                </a:solidFill>
                <a:latin typeface="Merriweather" pitchFamily="34" charset="0"/>
                <a:ea typeface="Merriweather" pitchFamily="34" charset="-122"/>
                <a:cs typeface="Merriweather" pitchFamily="34" charset="-120"/>
              </a:rPr>
              <a:t>Q&amp;A</a:t>
            </a:r>
            <a:endParaRPr lang="en-US" sz="254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91718"/>
            <a:ext cx="14630400" cy="8229600"/>
          </a:xfrm>
          <a:prstGeom prst="rect">
            <a:avLst/>
          </a:prstGeom>
          <a:solidFill>
            <a:srgbClr val="FFFFFF"/>
          </a:solidFill>
          <a:ln/>
        </p:spPr>
        <p:txBody>
          <a:bodyPr/>
          <a:lstStyle/>
          <a:p>
            <a:endParaRPr lang="en-US"/>
          </a:p>
        </p:txBody>
      </p:sp>
      <p:pic>
        <p:nvPicPr>
          <p:cNvPr id="4" name="Image 1" descr="preencoded.png"/>
          <p:cNvPicPr>
            <a:picLocks noChangeAspect="1"/>
          </p:cNvPicPr>
          <p:nvPr/>
        </p:nvPicPr>
        <p:blipFill>
          <a:blip r:embed="rId4"/>
          <a:stretch>
            <a:fillRect/>
          </a:stretch>
        </p:blipFill>
        <p:spPr>
          <a:xfrm>
            <a:off x="-7620" y="0"/>
            <a:ext cx="3657600" cy="8229600"/>
          </a:xfrm>
          <a:prstGeom prst="rect">
            <a:avLst/>
          </a:prstGeom>
        </p:spPr>
      </p:pic>
      <p:sp>
        <p:nvSpPr>
          <p:cNvPr id="5" name="Text 1"/>
          <p:cNvSpPr/>
          <p:nvPr/>
        </p:nvSpPr>
        <p:spPr>
          <a:xfrm>
            <a:off x="4464010" y="1306235"/>
            <a:ext cx="5474137" cy="672108"/>
          </a:xfrm>
          <a:prstGeom prst="rect">
            <a:avLst/>
          </a:prstGeom>
          <a:noFill/>
          <a:ln/>
        </p:spPr>
        <p:txBody>
          <a:bodyPr wrap="none" rtlCol="0" anchor="t"/>
          <a:lstStyle/>
          <a:p>
            <a:pPr marL="0" indent="0">
              <a:lnSpc>
                <a:spcPts val="5292"/>
              </a:lnSpc>
              <a:buNone/>
            </a:pPr>
            <a:r>
              <a:rPr lang="en-US" sz="4233" b="1" dirty="0">
                <a:solidFill>
                  <a:srgbClr val="403C4E"/>
                </a:solidFill>
                <a:latin typeface="Merriweather" pitchFamily="34" charset="0"/>
                <a:ea typeface="Merriweather" pitchFamily="34" charset="-122"/>
                <a:cs typeface="Merriweather" pitchFamily="34" charset="-120"/>
              </a:rPr>
              <a:t>Q</a:t>
            </a:r>
            <a:r>
              <a:rPr lang="zh-CN" altLang="en-US" sz="4233" b="1" dirty="0">
                <a:solidFill>
                  <a:srgbClr val="403C4E"/>
                </a:solidFill>
                <a:latin typeface="Merriweather" pitchFamily="34" charset="0"/>
                <a:ea typeface="Merriweather" pitchFamily="34" charset="-122"/>
                <a:cs typeface="Merriweather" pitchFamily="34" charset="-120"/>
              </a:rPr>
              <a:t> </a:t>
            </a:r>
            <a:r>
              <a:rPr lang="en-US" sz="4233" b="1" dirty="0">
                <a:solidFill>
                  <a:srgbClr val="403C4E"/>
                </a:solidFill>
                <a:latin typeface="Merriweather" pitchFamily="34" charset="0"/>
                <a:ea typeface="Merriweather" pitchFamily="34" charset="-122"/>
                <a:cs typeface="Merriweather" pitchFamily="34" charset="-120"/>
              </a:rPr>
              <a:t>&amp;</a:t>
            </a:r>
            <a:r>
              <a:rPr lang="zh-CN" altLang="en-US" sz="4233" b="1" dirty="0">
                <a:solidFill>
                  <a:srgbClr val="403C4E"/>
                </a:solidFill>
                <a:latin typeface="Merriweather" pitchFamily="34" charset="0"/>
                <a:ea typeface="Merriweather" pitchFamily="34" charset="-122"/>
                <a:cs typeface="Merriweather" pitchFamily="34" charset="-120"/>
              </a:rPr>
              <a:t> </a:t>
            </a:r>
            <a:r>
              <a:rPr lang="en-US" sz="4233" b="1" dirty="0">
                <a:solidFill>
                  <a:srgbClr val="403C4E"/>
                </a:solidFill>
                <a:latin typeface="Merriweather" pitchFamily="34" charset="0"/>
                <a:ea typeface="Merriweather" pitchFamily="34" charset="-122"/>
                <a:cs typeface="Merriweather" pitchFamily="34" charset="-120"/>
              </a:rPr>
              <a:t>A </a:t>
            </a:r>
            <a:r>
              <a:rPr lang="en-US" altLang="zh-CN" sz="4233" b="1" dirty="0">
                <a:solidFill>
                  <a:srgbClr val="403C4E"/>
                </a:solidFill>
                <a:latin typeface="Merriweather" pitchFamily="34" charset="0"/>
                <a:ea typeface="Merriweather" pitchFamily="34" charset="-122"/>
                <a:cs typeface="Merriweather" pitchFamily="34" charset="-120"/>
              </a:rPr>
              <a:t>Session</a:t>
            </a:r>
            <a:endParaRPr lang="en-US" sz="4233" dirty="0"/>
          </a:p>
        </p:txBody>
      </p:sp>
      <p:sp>
        <p:nvSpPr>
          <p:cNvPr id="14" name="Shape 10"/>
          <p:cNvSpPr/>
          <p:nvPr/>
        </p:nvSpPr>
        <p:spPr>
          <a:xfrm>
            <a:off x="4210010" y="3559812"/>
            <a:ext cx="8807490" cy="872488"/>
          </a:xfrm>
          <a:prstGeom prst="roundRect">
            <a:avLst>
              <a:gd name="adj" fmla="val 20000"/>
            </a:avLst>
          </a:prstGeom>
          <a:solidFill>
            <a:srgbClr val="FFD8CC"/>
          </a:solidFill>
          <a:ln w="7620">
            <a:solidFill>
              <a:srgbClr val="E5BEB2"/>
            </a:solidFill>
            <a:prstDash val="solid"/>
          </a:ln>
        </p:spPr>
        <p:txBody>
          <a:bodyPr/>
          <a:lstStyle/>
          <a:p>
            <a:endParaRPr lang="en-US"/>
          </a:p>
        </p:txBody>
      </p:sp>
      <p:sp>
        <p:nvSpPr>
          <p:cNvPr id="16" name="Text 12"/>
          <p:cNvSpPr/>
          <p:nvPr/>
        </p:nvSpPr>
        <p:spPr>
          <a:xfrm>
            <a:off x="4469368" y="3860800"/>
            <a:ext cx="3113881" cy="1061799"/>
          </a:xfrm>
          <a:prstGeom prst="rect">
            <a:avLst/>
          </a:prstGeom>
          <a:noFill/>
          <a:ln/>
        </p:spPr>
        <p:txBody>
          <a:bodyPr wrap="none" rtlCol="0" anchor="t"/>
          <a:lstStyle/>
          <a:p>
            <a:pPr marL="0" indent="0">
              <a:lnSpc>
                <a:spcPts val="2646"/>
              </a:lnSpc>
              <a:buNone/>
            </a:pPr>
            <a:r>
              <a:rPr lang="en-US" altLang="zh-CN" sz="3600" b="1" dirty="0">
                <a:solidFill>
                  <a:srgbClr val="403C4E"/>
                </a:solidFill>
                <a:latin typeface="Merriweather" pitchFamily="34" charset="0"/>
                <a:ea typeface="Merriweather" pitchFamily="34" charset="-122"/>
                <a:cs typeface="Merriweather" pitchFamily="34" charset="-120"/>
              </a:rPr>
              <a:t>Please</a:t>
            </a:r>
            <a:r>
              <a:rPr lang="zh-CN" altLang="en-US" sz="3600" b="1" dirty="0">
                <a:solidFill>
                  <a:srgbClr val="403C4E"/>
                </a:solidFill>
                <a:latin typeface="Merriweather" pitchFamily="34" charset="0"/>
                <a:ea typeface="Merriweather" pitchFamily="34" charset="-122"/>
                <a:cs typeface="Merriweather" pitchFamily="34" charset="-120"/>
              </a:rPr>
              <a:t> </a:t>
            </a:r>
            <a:r>
              <a:rPr lang="en-US" altLang="zh-CN" sz="3600" b="1" dirty="0">
                <a:solidFill>
                  <a:srgbClr val="403C4E"/>
                </a:solidFill>
                <a:latin typeface="Merriweather" pitchFamily="34" charset="0"/>
                <a:ea typeface="Merriweather" pitchFamily="34" charset="-122"/>
                <a:cs typeface="Merriweather" pitchFamily="34" charset="-120"/>
              </a:rPr>
              <a:t>feel</a:t>
            </a:r>
            <a:r>
              <a:rPr lang="zh-CN" altLang="en-US" sz="3600" b="1" dirty="0">
                <a:solidFill>
                  <a:srgbClr val="403C4E"/>
                </a:solidFill>
                <a:latin typeface="Merriweather" pitchFamily="34" charset="0"/>
                <a:ea typeface="Merriweather" pitchFamily="34" charset="-122"/>
                <a:cs typeface="Merriweather" pitchFamily="34" charset="-120"/>
              </a:rPr>
              <a:t> </a:t>
            </a:r>
            <a:r>
              <a:rPr lang="en-US" altLang="zh-CN" sz="3600" b="1" dirty="0">
                <a:solidFill>
                  <a:srgbClr val="403C4E"/>
                </a:solidFill>
                <a:latin typeface="Merriweather" pitchFamily="34" charset="0"/>
                <a:ea typeface="Merriweather" pitchFamily="34" charset="-122"/>
                <a:cs typeface="Merriweather" pitchFamily="34" charset="-120"/>
              </a:rPr>
              <a:t>free</a:t>
            </a:r>
            <a:r>
              <a:rPr lang="zh-CN" altLang="en-US" sz="3600" b="1" dirty="0">
                <a:solidFill>
                  <a:srgbClr val="403C4E"/>
                </a:solidFill>
                <a:latin typeface="Merriweather" pitchFamily="34" charset="0"/>
                <a:ea typeface="Merriweather" pitchFamily="34" charset="-122"/>
                <a:cs typeface="Merriweather" pitchFamily="34" charset="-120"/>
              </a:rPr>
              <a:t> </a:t>
            </a:r>
            <a:r>
              <a:rPr lang="en-US" altLang="zh-CN" sz="3600" b="1" dirty="0">
                <a:solidFill>
                  <a:srgbClr val="403C4E"/>
                </a:solidFill>
                <a:latin typeface="Merriweather" pitchFamily="34" charset="0"/>
                <a:ea typeface="Merriweather" pitchFamily="34" charset="-122"/>
                <a:cs typeface="Merriweather" pitchFamily="34" charset="-120"/>
              </a:rPr>
              <a:t>to</a:t>
            </a:r>
            <a:r>
              <a:rPr lang="zh-CN" altLang="en-US" sz="3600" b="1" dirty="0">
                <a:solidFill>
                  <a:srgbClr val="403C4E"/>
                </a:solidFill>
                <a:latin typeface="Merriweather" pitchFamily="34" charset="0"/>
                <a:ea typeface="Merriweather" pitchFamily="34" charset="-122"/>
                <a:cs typeface="Merriweather" pitchFamily="34" charset="-120"/>
              </a:rPr>
              <a:t> </a:t>
            </a:r>
            <a:r>
              <a:rPr lang="en-US" altLang="zh-CN" sz="3600" b="1" dirty="0">
                <a:solidFill>
                  <a:srgbClr val="403C4E"/>
                </a:solidFill>
                <a:latin typeface="Merriweather" pitchFamily="34" charset="0"/>
                <a:ea typeface="Merriweather" pitchFamily="34" charset="-122"/>
                <a:cs typeface="Merriweather" pitchFamily="34" charset="-120"/>
              </a:rPr>
              <a:t>ask</a:t>
            </a:r>
            <a:r>
              <a:rPr lang="zh-CN" altLang="en-US" sz="3600" b="1" dirty="0">
                <a:solidFill>
                  <a:srgbClr val="403C4E"/>
                </a:solidFill>
                <a:latin typeface="Merriweather" pitchFamily="34" charset="0"/>
                <a:ea typeface="Merriweather" pitchFamily="34" charset="-122"/>
                <a:cs typeface="Merriweather" pitchFamily="34" charset="-120"/>
              </a:rPr>
              <a:t> </a:t>
            </a:r>
            <a:r>
              <a:rPr lang="en-US" altLang="zh-CN" sz="3600" b="1" dirty="0">
                <a:solidFill>
                  <a:srgbClr val="403C4E"/>
                </a:solidFill>
                <a:latin typeface="Merriweather" pitchFamily="34" charset="0"/>
                <a:ea typeface="Merriweather" pitchFamily="34" charset="-122"/>
                <a:cs typeface="Merriweather" pitchFamily="34" charset="-120"/>
              </a:rPr>
              <a:t>any</a:t>
            </a:r>
            <a:r>
              <a:rPr lang="zh-CN" altLang="en-US" sz="3600" b="1" dirty="0">
                <a:solidFill>
                  <a:srgbClr val="403C4E"/>
                </a:solidFill>
                <a:latin typeface="Merriweather" pitchFamily="34" charset="0"/>
                <a:ea typeface="Merriweather" pitchFamily="34" charset="-122"/>
                <a:cs typeface="Merriweather" pitchFamily="34" charset="-120"/>
              </a:rPr>
              <a:t> </a:t>
            </a:r>
            <a:r>
              <a:rPr lang="en-US" altLang="zh-CN" sz="3600" b="1" dirty="0">
                <a:solidFill>
                  <a:srgbClr val="403C4E"/>
                </a:solidFill>
                <a:latin typeface="Merriweather" pitchFamily="34" charset="0"/>
                <a:ea typeface="Merriweather" pitchFamily="34" charset="-122"/>
                <a:cs typeface="Merriweather" pitchFamily="34" charset="-120"/>
              </a:rPr>
              <a:t>question!</a:t>
            </a:r>
            <a:endParaRPr lang="en-US" sz="36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txBody>
          <a:bodyPr/>
          <a:lstStyle/>
          <a:p>
            <a:endParaRPr lang="en-US"/>
          </a:p>
        </p:txBody>
      </p:sp>
      <p:sp>
        <p:nvSpPr>
          <p:cNvPr id="5" name="Text 1"/>
          <p:cNvSpPr/>
          <p:nvPr/>
        </p:nvSpPr>
        <p:spPr>
          <a:xfrm>
            <a:off x="8121610" y="1231702"/>
            <a:ext cx="5702379" cy="1344216"/>
          </a:xfrm>
          <a:prstGeom prst="rect">
            <a:avLst/>
          </a:prstGeom>
          <a:noFill/>
          <a:ln/>
        </p:spPr>
        <p:txBody>
          <a:bodyPr wrap="square" rtlCol="0" anchor="t"/>
          <a:lstStyle/>
          <a:p>
            <a:pPr marL="0" indent="0">
              <a:lnSpc>
                <a:spcPts val="5292"/>
              </a:lnSpc>
              <a:buNone/>
            </a:pPr>
            <a:r>
              <a:rPr lang="en-US" sz="4233" b="1" dirty="0">
                <a:solidFill>
                  <a:srgbClr val="403C4E"/>
                </a:solidFill>
                <a:latin typeface="Merriweather" pitchFamily="34" charset="0"/>
                <a:ea typeface="Merriweather" pitchFamily="34" charset="-122"/>
                <a:cs typeface="Merriweather" pitchFamily="34" charset="-120"/>
              </a:rPr>
              <a:t>Introduction</a:t>
            </a:r>
            <a:endParaRPr lang="en-US" sz="4233" dirty="0"/>
          </a:p>
        </p:txBody>
      </p:sp>
      <p:sp>
        <p:nvSpPr>
          <p:cNvPr id="6" name="Shape 2"/>
          <p:cNvSpPr/>
          <p:nvPr/>
        </p:nvSpPr>
        <p:spPr>
          <a:xfrm>
            <a:off x="8121609" y="2323397"/>
            <a:ext cx="5702379" cy="1660843"/>
          </a:xfrm>
          <a:prstGeom prst="roundRect">
            <a:avLst>
              <a:gd name="adj" fmla="val 4983"/>
            </a:avLst>
          </a:prstGeom>
          <a:solidFill>
            <a:srgbClr val="FFD8CC"/>
          </a:solidFill>
          <a:ln w="7620">
            <a:solidFill>
              <a:srgbClr val="E5BEB2"/>
            </a:solidFill>
            <a:prstDash val="solid"/>
          </a:ln>
        </p:spPr>
        <p:txBody>
          <a:bodyPr/>
          <a:lstStyle/>
          <a:p>
            <a:endParaRPr lang="en-US"/>
          </a:p>
        </p:txBody>
      </p:sp>
      <p:sp>
        <p:nvSpPr>
          <p:cNvPr id="7" name="Text 3"/>
          <p:cNvSpPr/>
          <p:nvPr/>
        </p:nvSpPr>
        <p:spPr>
          <a:xfrm>
            <a:off x="8344255" y="2575264"/>
            <a:ext cx="3495675" cy="335994"/>
          </a:xfrm>
          <a:prstGeom prst="rect">
            <a:avLst/>
          </a:prstGeom>
          <a:noFill/>
          <a:ln/>
        </p:spPr>
        <p:txBody>
          <a:bodyPr wrap="none" rtlCol="0" anchor="t"/>
          <a:lstStyle/>
          <a:p>
            <a:pPr marL="0" indent="0">
              <a:lnSpc>
                <a:spcPts val="2646"/>
              </a:lnSpc>
              <a:buNone/>
            </a:pPr>
            <a:r>
              <a:rPr lang="en-US" sz="2117" b="1" dirty="0">
                <a:solidFill>
                  <a:srgbClr val="403C4E"/>
                </a:solidFill>
                <a:latin typeface="Merriweather" pitchFamily="34" charset="0"/>
                <a:ea typeface="Merriweather" pitchFamily="34" charset="-122"/>
                <a:cs typeface="Merriweather" pitchFamily="34" charset="-120"/>
              </a:rPr>
              <a:t>What the project is about?</a:t>
            </a:r>
            <a:endParaRPr lang="en-US" sz="2117" dirty="0"/>
          </a:p>
        </p:txBody>
      </p:sp>
      <p:sp>
        <p:nvSpPr>
          <p:cNvPr id="8" name="Text 4"/>
          <p:cNvSpPr/>
          <p:nvPr/>
        </p:nvSpPr>
        <p:spPr>
          <a:xfrm>
            <a:off x="8344255" y="3049647"/>
            <a:ext cx="5257086" cy="1186460"/>
          </a:xfrm>
          <a:prstGeom prst="rect">
            <a:avLst/>
          </a:prstGeom>
          <a:noFill/>
          <a:ln/>
        </p:spPr>
        <p:txBody>
          <a:bodyPr wrap="square" rtlCol="0" anchor="t"/>
          <a:lstStyle/>
          <a:p>
            <a:pPr>
              <a:lnSpc>
                <a:spcPts val="2709"/>
              </a:lnSpc>
            </a:pPr>
            <a:r>
              <a:rPr lang="en-US" sz="1693" dirty="0">
                <a:solidFill>
                  <a:srgbClr val="403C4E"/>
                </a:solidFill>
                <a:latin typeface="Open Sans" pitchFamily="34" charset="0"/>
                <a:ea typeface="Open Sans" pitchFamily="34" charset="-122"/>
                <a:cs typeface="Open Sans" pitchFamily="34" charset="-120"/>
              </a:rPr>
              <a:t>Our app offers a comprehensive library of cooking recipes, covering a wide range of meals. </a:t>
            </a:r>
          </a:p>
          <a:p>
            <a:pPr marL="0" indent="0">
              <a:lnSpc>
                <a:spcPts val="2709"/>
              </a:lnSpc>
              <a:buNone/>
            </a:pPr>
            <a:endParaRPr lang="en-US" sz="1693" dirty="0"/>
          </a:p>
        </p:txBody>
      </p:sp>
      <p:sp>
        <p:nvSpPr>
          <p:cNvPr id="9" name="Shape 5"/>
          <p:cNvSpPr/>
          <p:nvPr/>
        </p:nvSpPr>
        <p:spPr>
          <a:xfrm>
            <a:off x="8121610" y="4422868"/>
            <a:ext cx="5702379" cy="2461855"/>
          </a:xfrm>
          <a:prstGeom prst="roundRect">
            <a:avLst>
              <a:gd name="adj" fmla="val 4983"/>
            </a:avLst>
          </a:prstGeom>
          <a:solidFill>
            <a:srgbClr val="FFD8CC"/>
          </a:solidFill>
          <a:ln w="7620">
            <a:solidFill>
              <a:srgbClr val="E5BEB2"/>
            </a:solidFill>
            <a:prstDash val="solid"/>
          </a:ln>
        </p:spPr>
        <p:txBody>
          <a:bodyPr/>
          <a:lstStyle/>
          <a:p>
            <a:endParaRPr lang="en-US"/>
          </a:p>
        </p:txBody>
      </p:sp>
      <p:sp>
        <p:nvSpPr>
          <p:cNvPr id="10" name="Text 6"/>
          <p:cNvSpPr/>
          <p:nvPr/>
        </p:nvSpPr>
        <p:spPr>
          <a:xfrm>
            <a:off x="8344255" y="4664525"/>
            <a:ext cx="4728210" cy="335994"/>
          </a:xfrm>
          <a:prstGeom prst="rect">
            <a:avLst/>
          </a:prstGeom>
          <a:noFill/>
          <a:ln/>
        </p:spPr>
        <p:txBody>
          <a:bodyPr wrap="none" rtlCol="0" anchor="t"/>
          <a:lstStyle/>
          <a:p>
            <a:pPr marL="0" indent="0">
              <a:lnSpc>
                <a:spcPts val="2646"/>
              </a:lnSpc>
              <a:buNone/>
            </a:pPr>
            <a:r>
              <a:rPr lang="en-US" sz="2117" b="1" dirty="0">
                <a:solidFill>
                  <a:srgbClr val="403C4E"/>
                </a:solidFill>
                <a:latin typeface="Merriweather" pitchFamily="34" charset="0"/>
                <a:ea typeface="Merriweather" pitchFamily="34" charset="-122"/>
                <a:cs typeface="Merriweather" pitchFamily="34" charset="-120"/>
              </a:rPr>
              <a:t>Why it was choosen and for whom?</a:t>
            </a:r>
            <a:endParaRPr lang="en-US" sz="2117" dirty="0"/>
          </a:p>
        </p:txBody>
      </p:sp>
      <p:sp>
        <p:nvSpPr>
          <p:cNvPr id="11" name="Text 7"/>
          <p:cNvSpPr/>
          <p:nvPr/>
        </p:nvSpPr>
        <p:spPr>
          <a:xfrm>
            <a:off x="8344256" y="5052604"/>
            <a:ext cx="5257086" cy="1031915"/>
          </a:xfrm>
          <a:prstGeom prst="rect">
            <a:avLst/>
          </a:prstGeom>
          <a:noFill/>
          <a:ln/>
        </p:spPr>
        <p:txBody>
          <a:bodyPr wrap="square" rtlCol="0" anchor="t"/>
          <a:lstStyle/>
          <a:p>
            <a:pPr>
              <a:lnSpc>
                <a:spcPts val="2709"/>
              </a:lnSpc>
            </a:pPr>
            <a:r>
              <a:rPr lang="en-US" sz="1693" dirty="0">
                <a:solidFill>
                  <a:srgbClr val="403C4E"/>
                </a:solidFill>
                <a:latin typeface="Open Sans" pitchFamily="34" charset="0"/>
                <a:ea typeface="Open Sans" pitchFamily="34" charset="-122"/>
                <a:cs typeface="Open Sans" pitchFamily="34" charset="-120"/>
              </a:rPr>
              <a:t>As newcomers to foreign countries, we discovered that cooking requires creativity and effort. Hence, we envisioned a cooking website that would allow users to search for recipes based on available ingredients and desired cuisine types. </a:t>
            </a:r>
            <a:endParaRPr lang="en-US" sz="1693" dirty="0"/>
          </a:p>
        </p:txBody>
      </p:sp>
      <p:pic>
        <p:nvPicPr>
          <p:cNvPr id="13" name="Picture 12">
            <a:extLst>
              <a:ext uri="{FF2B5EF4-FFF2-40B4-BE49-F238E27FC236}">
                <a16:creationId xmlns:a16="http://schemas.microsoft.com/office/drawing/2014/main" id="{7F86628F-24DF-0D12-2A0D-14C282980399}"/>
              </a:ext>
            </a:extLst>
          </p:cNvPr>
          <p:cNvPicPr>
            <a:picLocks noChangeAspect="1"/>
          </p:cNvPicPr>
          <p:nvPr/>
        </p:nvPicPr>
        <p:blipFill>
          <a:blip r:embed="rId4"/>
          <a:stretch>
            <a:fillRect/>
          </a:stretch>
        </p:blipFill>
        <p:spPr>
          <a:xfrm>
            <a:off x="0" y="1353517"/>
            <a:ext cx="7772400" cy="6143514"/>
          </a:xfrm>
          <a:prstGeom prst="rect">
            <a:avLst/>
          </a:prstGeom>
        </p:spPr>
      </p:pic>
      <p:sp>
        <p:nvSpPr>
          <p:cNvPr id="4" name="Text 4">
            <a:extLst>
              <a:ext uri="{FF2B5EF4-FFF2-40B4-BE49-F238E27FC236}">
                <a16:creationId xmlns:a16="http://schemas.microsoft.com/office/drawing/2014/main" id="{02A5B399-B5F0-EDCB-1602-409B1C804E41}"/>
              </a:ext>
            </a:extLst>
          </p:cNvPr>
          <p:cNvSpPr/>
          <p:nvPr/>
        </p:nvSpPr>
        <p:spPr>
          <a:xfrm>
            <a:off x="8344257" y="5636953"/>
            <a:ext cx="5257086" cy="1186460"/>
          </a:xfrm>
          <a:prstGeom prst="rect">
            <a:avLst/>
          </a:prstGeom>
          <a:noFill/>
          <a:ln/>
        </p:spPr>
        <p:txBody>
          <a:bodyPr wrap="square" rtlCol="0" anchor="t"/>
          <a:lstStyle/>
          <a:p>
            <a:pPr marL="0" indent="0">
              <a:lnSpc>
                <a:spcPts val="2709"/>
              </a:lnSpc>
              <a:buNone/>
            </a:pPr>
            <a:endParaRPr lang="en-US" sz="1693"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38100" y="-121444"/>
            <a:ext cx="14782800" cy="8938260"/>
          </a:xfrm>
          <a:prstGeom prst="rect">
            <a:avLst/>
          </a:prstGeom>
          <a:solidFill>
            <a:srgbClr val="FFFFFF"/>
          </a:solidFill>
          <a:ln/>
        </p:spPr>
        <p:txBody>
          <a:bodyPr/>
          <a:lstStyle/>
          <a:p>
            <a:endParaRPr lang="en-US" dirty="0"/>
          </a:p>
        </p:txBody>
      </p:sp>
      <p:sp>
        <p:nvSpPr>
          <p:cNvPr id="4" name="Text 1"/>
          <p:cNvSpPr/>
          <p:nvPr/>
        </p:nvSpPr>
        <p:spPr>
          <a:xfrm>
            <a:off x="806410" y="591383"/>
            <a:ext cx="11910774" cy="537567"/>
          </a:xfrm>
          <a:prstGeom prst="rect">
            <a:avLst/>
          </a:prstGeom>
          <a:noFill/>
          <a:ln/>
        </p:spPr>
        <p:txBody>
          <a:bodyPr wrap="none" rtlCol="0" anchor="t"/>
          <a:lstStyle/>
          <a:p>
            <a:pPr marL="0" indent="0">
              <a:lnSpc>
                <a:spcPts val="4233"/>
              </a:lnSpc>
              <a:buNone/>
            </a:pPr>
            <a:r>
              <a:rPr lang="en-US" altLang="zh-CN" sz="3387" b="1" dirty="0">
                <a:solidFill>
                  <a:srgbClr val="403C4E"/>
                </a:solidFill>
                <a:latin typeface="Merriweather" pitchFamily="34" charset="0"/>
                <a:ea typeface="Merriweather" pitchFamily="34" charset="-122"/>
                <a:cs typeface="Merriweather" pitchFamily="34" charset="-120"/>
              </a:rPr>
              <a:t>P</a:t>
            </a:r>
            <a:r>
              <a:rPr lang="en-US" sz="3387" b="1" dirty="0">
                <a:solidFill>
                  <a:srgbClr val="403C4E"/>
                </a:solidFill>
                <a:latin typeface="Merriweather" pitchFamily="34" charset="0"/>
                <a:ea typeface="Merriweather" pitchFamily="34" charset="-122"/>
                <a:cs typeface="Merriweather" pitchFamily="34" charset="-120"/>
              </a:rPr>
              <a:t>ersona analysis for Mia</a:t>
            </a:r>
            <a:r>
              <a:rPr lang="zh-CN" altLang="en-US" sz="3387" b="1" dirty="0">
                <a:solidFill>
                  <a:srgbClr val="403C4E"/>
                </a:solidFill>
                <a:latin typeface="Merriweather" pitchFamily="34" charset="0"/>
                <a:ea typeface="Merriweather" pitchFamily="34" charset="-122"/>
                <a:cs typeface="Merriweather" pitchFamily="34" charset="-120"/>
              </a:rPr>
              <a:t> </a:t>
            </a:r>
            <a:r>
              <a:rPr lang="en-US" altLang="zh-CN" sz="3387" b="1" dirty="0">
                <a:solidFill>
                  <a:srgbClr val="403C4E"/>
                </a:solidFill>
                <a:latin typeface="Merriweather" pitchFamily="34" charset="0"/>
                <a:ea typeface="Merriweather" pitchFamily="34" charset="-122"/>
                <a:cs typeface="Merriweather" pitchFamily="34" charset="-120"/>
              </a:rPr>
              <a:t>and</a:t>
            </a:r>
            <a:r>
              <a:rPr lang="zh-CN" altLang="en-US" sz="3387" b="1" dirty="0">
                <a:solidFill>
                  <a:srgbClr val="403C4E"/>
                </a:solidFill>
                <a:latin typeface="Merriweather" pitchFamily="34" charset="0"/>
                <a:ea typeface="Merriweather" pitchFamily="34" charset="-122"/>
                <a:cs typeface="Merriweather" pitchFamily="34" charset="-120"/>
              </a:rPr>
              <a:t> </a:t>
            </a:r>
            <a:r>
              <a:rPr lang="en-US" altLang="zh-CN" sz="3387" b="1" dirty="0">
                <a:solidFill>
                  <a:srgbClr val="403C4E"/>
                </a:solidFill>
                <a:latin typeface="Merriweather" pitchFamily="34" charset="0"/>
                <a:ea typeface="Merriweather" pitchFamily="34" charset="-122"/>
                <a:cs typeface="Merriweather" pitchFamily="34" charset="-120"/>
              </a:rPr>
              <a:t>John</a:t>
            </a:r>
            <a:endParaRPr lang="en-US" sz="3387" dirty="0"/>
          </a:p>
        </p:txBody>
      </p:sp>
      <p:sp>
        <p:nvSpPr>
          <p:cNvPr id="5" name="Shape 2"/>
          <p:cNvSpPr/>
          <p:nvPr/>
        </p:nvSpPr>
        <p:spPr>
          <a:xfrm>
            <a:off x="806410" y="1559004"/>
            <a:ext cx="13017579" cy="7015877"/>
          </a:xfrm>
          <a:prstGeom prst="roundRect">
            <a:avLst>
              <a:gd name="adj" fmla="val 1379"/>
            </a:avLst>
          </a:prstGeom>
          <a:noFill/>
          <a:ln w="7620">
            <a:solidFill>
              <a:srgbClr val="000000">
                <a:alpha val="8000"/>
              </a:srgbClr>
            </a:solidFill>
            <a:prstDash val="solid"/>
          </a:ln>
        </p:spPr>
        <p:txBody>
          <a:bodyPr/>
          <a:lstStyle/>
          <a:p>
            <a:endParaRPr lang="en-US"/>
          </a:p>
        </p:txBody>
      </p:sp>
      <p:sp>
        <p:nvSpPr>
          <p:cNvPr id="7" name="Text 4"/>
          <p:cNvSpPr/>
          <p:nvPr/>
        </p:nvSpPr>
        <p:spPr>
          <a:xfrm>
            <a:off x="1029295" y="1703189"/>
            <a:ext cx="3083243" cy="343972"/>
          </a:xfrm>
          <a:prstGeom prst="rect">
            <a:avLst/>
          </a:prstGeom>
          <a:noFill/>
          <a:ln/>
        </p:spPr>
        <p:txBody>
          <a:bodyPr wrap="none" rtlCol="0" anchor="t"/>
          <a:lstStyle/>
          <a:p>
            <a:pPr marL="0" indent="0">
              <a:lnSpc>
                <a:spcPts val="2709"/>
              </a:lnSpc>
              <a:buNone/>
            </a:pPr>
            <a:endParaRPr lang="en-US" sz="1693" dirty="0"/>
          </a:p>
        </p:txBody>
      </p:sp>
      <p:sp>
        <p:nvSpPr>
          <p:cNvPr id="8" name="Text 5"/>
          <p:cNvSpPr/>
          <p:nvPr/>
        </p:nvSpPr>
        <p:spPr>
          <a:xfrm>
            <a:off x="4550212" y="1703189"/>
            <a:ext cx="3855601" cy="343972"/>
          </a:xfrm>
          <a:prstGeom prst="rect">
            <a:avLst/>
          </a:prstGeom>
          <a:noFill/>
          <a:ln/>
        </p:spPr>
        <p:txBody>
          <a:bodyPr wrap="none" rtlCol="0" anchor="t"/>
          <a:lstStyle/>
          <a:p>
            <a:pPr marL="0" indent="0">
              <a:lnSpc>
                <a:spcPts val="2709"/>
              </a:lnSpc>
              <a:buNone/>
            </a:pPr>
            <a:endParaRPr lang="en-US" sz="1693" dirty="0"/>
          </a:p>
        </p:txBody>
      </p:sp>
      <p:sp>
        <p:nvSpPr>
          <p:cNvPr id="9" name="Text 6"/>
          <p:cNvSpPr/>
          <p:nvPr/>
        </p:nvSpPr>
        <p:spPr>
          <a:xfrm>
            <a:off x="8843486" y="1703189"/>
            <a:ext cx="2153603" cy="343972"/>
          </a:xfrm>
          <a:prstGeom prst="rect">
            <a:avLst/>
          </a:prstGeom>
          <a:noFill/>
          <a:ln/>
        </p:spPr>
        <p:txBody>
          <a:bodyPr wrap="none" rtlCol="0" anchor="t"/>
          <a:lstStyle/>
          <a:p>
            <a:pPr marL="0" indent="0">
              <a:lnSpc>
                <a:spcPts val="2709"/>
              </a:lnSpc>
              <a:buNone/>
            </a:pPr>
            <a:endParaRPr lang="en-US" sz="1693" dirty="0"/>
          </a:p>
        </p:txBody>
      </p:sp>
      <p:sp>
        <p:nvSpPr>
          <p:cNvPr id="10" name="Text 7"/>
          <p:cNvSpPr/>
          <p:nvPr/>
        </p:nvSpPr>
        <p:spPr>
          <a:xfrm>
            <a:off x="11434762" y="1703189"/>
            <a:ext cx="2166580" cy="343972"/>
          </a:xfrm>
          <a:prstGeom prst="rect">
            <a:avLst/>
          </a:prstGeom>
          <a:noFill/>
          <a:ln/>
        </p:spPr>
        <p:txBody>
          <a:bodyPr wrap="none" rtlCol="0" anchor="t"/>
          <a:lstStyle/>
          <a:p>
            <a:pPr marL="0" indent="0">
              <a:lnSpc>
                <a:spcPts val="2709"/>
              </a:lnSpc>
              <a:buNone/>
            </a:pPr>
            <a:endParaRPr lang="en-US" sz="1693" dirty="0"/>
          </a:p>
        </p:txBody>
      </p:sp>
      <p:sp>
        <p:nvSpPr>
          <p:cNvPr id="11" name="Shape 8"/>
          <p:cNvSpPr/>
          <p:nvPr/>
        </p:nvSpPr>
        <p:spPr>
          <a:xfrm>
            <a:off x="814030" y="2183725"/>
            <a:ext cx="13002339" cy="617101"/>
          </a:xfrm>
          <a:prstGeom prst="rect">
            <a:avLst/>
          </a:prstGeom>
          <a:solidFill>
            <a:srgbClr val="000000">
              <a:alpha val="4000"/>
            </a:srgbClr>
          </a:solidFill>
          <a:ln/>
        </p:spPr>
        <p:txBody>
          <a:bodyPr/>
          <a:lstStyle/>
          <a:p>
            <a:endParaRPr lang="en-US" dirty="0"/>
          </a:p>
        </p:txBody>
      </p:sp>
      <p:sp>
        <p:nvSpPr>
          <p:cNvPr id="12" name="Text 9"/>
          <p:cNvSpPr/>
          <p:nvPr/>
        </p:nvSpPr>
        <p:spPr>
          <a:xfrm>
            <a:off x="1029295" y="2320290"/>
            <a:ext cx="3083243" cy="343972"/>
          </a:xfrm>
          <a:prstGeom prst="rect">
            <a:avLst/>
          </a:prstGeom>
          <a:noFill/>
          <a:ln/>
        </p:spPr>
        <p:txBody>
          <a:bodyPr wrap="none" rtlCol="0" anchor="t"/>
          <a:lstStyle/>
          <a:p>
            <a:pPr marL="0" indent="0">
              <a:lnSpc>
                <a:spcPts val="2709"/>
              </a:lnSpc>
              <a:buNone/>
            </a:pPr>
            <a:r>
              <a:rPr lang="en-US" sz="1693" b="1" dirty="0">
                <a:solidFill>
                  <a:srgbClr val="403C4E"/>
                </a:solidFill>
                <a:latin typeface="Open Sans" pitchFamily="34" charset="0"/>
                <a:ea typeface="Open Sans" pitchFamily="34" charset="-122"/>
                <a:cs typeface="Open Sans" pitchFamily="34" charset="-120"/>
              </a:rPr>
              <a:t>Age</a:t>
            </a:r>
            <a:endParaRPr lang="en-US" sz="1693" dirty="0"/>
          </a:p>
        </p:txBody>
      </p:sp>
      <p:sp>
        <p:nvSpPr>
          <p:cNvPr id="13" name="Text 10"/>
          <p:cNvSpPr/>
          <p:nvPr/>
        </p:nvSpPr>
        <p:spPr>
          <a:xfrm>
            <a:off x="4550212" y="2320290"/>
            <a:ext cx="3855601" cy="343972"/>
          </a:xfrm>
          <a:prstGeom prst="rect">
            <a:avLst/>
          </a:prstGeom>
          <a:noFill/>
          <a:ln/>
        </p:spPr>
        <p:txBody>
          <a:bodyPr wrap="none" rtlCol="0" anchor="t"/>
          <a:lstStyle/>
          <a:p>
            <a:pPr marL="0" indent="0">
              <a:lnSpc>
                <a:spcPts val="2709"/>
              </a:lnSpc>
              <a:buNone/>
            </a:pPr>
            <a:r>
              <a:rPr lang="en-US" sz="1693" dirty="0">
                <a:solidFill>
                  <a:srgbClr val="403C4E"/>
                </a:solidFill>
                <a:latin typeface="Open Sans" pitchFamily="34" charset="0"/>
                <a:ea typeface="Open Sans" pitchFamily="34" charset="-122"/>
                <a:cs typeface="Open Sans" pitchFamily="34" charset="-120"/>
              </a:rPr>
              <a:t>22</a:t>
            </a:r>
            <a:endParaRPr lang="en-US" sz="1693" dirty="0"/>
          </a:p>
        </p:txBody>
      </p:sp>
      <p:sp>
        <p:nvSpPr>
          <p:cNvPr id="14" name="Text 11"/>
          <p:cNvSpPr/>
          <p:nvPr/>
        </p:nvSpPr>
        <p:spPr>
          <a:xfrm>
            <a:off x="8843486" y="2320290"/>
            <a:ext cx="2153603" cy="343972"/>
          </a:xfrm>
          <a:prstGeom prst="rect">
            <a:avLst/>
          </a:prstGeom>
          <a:noFill/>
          <a:ln/>
        </p:spPr>
        <p:txBody>
          <a:bodyPr wrap="none" rtlCol="0" anchor="t"/>
          <a:lstStyle/>
          <a:p>
            <a:pPr marL="0" indent="0">
              <a:lnSpc>
                <a:spcPts val="2709"/>
              </a:lnSpc>
              <a:buNone/>
            </a:pPr>
            <a:endParaRPr lang="en-US" sz="1693" dirty="0"/>
          </a:p>
        </p:txBody>
      </p:sp>
      <p:sp>
        <p:nvSpPr>
          <p:cNvPr id="15" name="Text 12"/>
          <p:cNvSpPr/>
          <p:nvPr/>
        </p:nvSpPr>
        <p:spPr>
          <a:xfrm>
            <a:off x="11434762" y="2320290"/>
            <a:ext cx="2166580" cy="343972"/>
          </a:xfrm>
          <a:prstGeom prst="rect">
            <a:avLst/>
          </a:prstGeom>
          <a:noFill/>
          <a:ln/>
        </p:spPr>
        <p:txBody>
          <a:bodyPr wrap="none" rtlCol="0" anchor="t"/>
          <a:lstStyle/>
          <a:p>
            <a:pPr marL="0" indent="0">
              <a:lnSpc>
                <a:spcPts val="2709"/>
              </a:lnSpc>
              <a:buNone/>
            </a:pPr>
            <a:endParaRPr lang="en-US" sz="1693" dirty="0"/>
          </a:p>
        </p:txBody>
      </p:sp>
      <p:sp>
        <p:nvSpPr>
          <p:cNvPr id="16" name="Shape 13"/>
          <p:cNvSpPr/>
          <p:nvPr/>
        </p:nvSpPr>
        <p:spPr>
          <a:xfrm>
            <a:off x="814030" y="2800826"/>
            <a:ext cx="13002339" cy="617101"/>
          </a:xfrm>
          <a:prstGeom prst="rect">
            <a:avLst/>
          </a:prstGeom>
          <a:solidFill>
            <a:srgbClr val="FFFFFF">
              <a:alpha val="4000"/>
            </a:srgbClr>
          </a:solidFill>
          <a:ln/>
        </p:spPr>
        <p:txBody>
          <a:bodyPr/>
          <a:lstStyle/>
          <a:p>
            <a:endParaRPr lang="en-US"/>
          </a:p>
        </p:txBody>
      </p:sp>
      <p:sp>
        <p:nvSpPr>
          <p:cNvPr id="17" name="Text 14"/>
          <p:cNvSpPr/>
          <p:nvPr/>
        </p:nvSpPr>
        <p:spPr>
          <a:xfrm>
            <a:off x="1029295" y="2937391"/>
            <a:ext cx="3083243" cy="343972"/>
          </a:xfrm>
          <a:prstGeom prst="rect">
            <a:avLst/>
          </a:prstGeom>
          <a:noFill/>
          <a:ln/>
        </p:spPr>
        <p:txBody>
          <a:bodyPr wrap="none" rtlCol="0" anchor="t"/>
          <a:lstStyle/>
          <a:p>
            <a:pPr marL="0" indent="0">
              <a:lnSpc>
                <a:spcPts val="2709"/>
              </a:lnSpc>
              <a:buNone/>
            </a:pPr>
            <a:r>
              <a:rPr lang="en-US" sz="1693" b="1" dirty="0">
                <a:solidFill>
                  <a:srgbClr val="403C4E"/>
                </a:solidFill>
                <a:latin typeface="Open Sans" pitchFamily="34" charset="0"/>
                <a:ea typeface="Open Sans" pitchFamily="34" charset="-122"/>
                <a:cs typeface="Open Sans" pitchFamily="34" charset="-120"/>
              </a:rPr>
              <a:t>Sexual Orientation</a:t>
            </a:r>
            <a:endParaRPr lang="en-US" sz="1693" dirty="0"/>
          </a:p>
        </p:txBody>
      </p:sp>
      <p:sp>
        <p:nvSpPr>
          <p:cNvPr id="18" name="Text 15"/>
          <p:cNvSpPr/>
          <p:nvPr/>
        </p:nvSpPr>
        <p:spPr>
          <a:xfrm>
            <a:off x="4550212" y="2937391"/>
            <a:ext cx="3855601" cy="343972"/>
          </a:xfrm>
          <a:prstGeom prst="rect">
            <a:avLst/>
          </a:prstGeom>
          <a:noFill/>
          <a:ln/>
        </p:spPr>
        <p:txBody>
          <a:bodyPr wrap="none" rtlCol="0" anchor="t"/>
          <a:lstStyle/>
          <a:p>
            <a:pPr marL="0" indent="0">
              <a:lnSpc>
                <a:spcPts val="2709"/>
              </a:lnSpc>
              <a:buNone/>
            </a:pPr>
            <a:r>
              <a:rPr lang="en-US" sz="1693" dirty="0">
                <a:solidFill>
                  <a:srgbClr val="403C4E"/>
                </a:solidFill>
                <a:latin typeface="Open Sans" pitchFamily="34" charset="0"/>
                <a:ea typeface="Open Sans" pitchFamily="34" charset="-122"/>
                <a:cs typeface="Open Sans" pitchFamily="34" charset="-120"/>
              </a:rPr>
              <a:t>Female, straight</a:t>
            </a:r>
            <a:endParaRPr lang="en-US" sz="1693" dirty="0"/>
          </a:p>
        </p:txBody>
      </p:sp>
      <p:sp>
        <p:nvSpPr>
          <p:cNvPr id="19" name="Text 16"/>
          <p:cNvSpPr/>
          <p:nvPr/>
        </p:nvSpPr>
        <p:spPr>
          <a:xfrm>
            <a:off x="8843486" y="2937391"/>
            <a:ext cx="2153603" cy="343972"/>
          </a:xfrm>
          <a:prstGeom prst="rect">
            <a:avLst/>
          </a:prstGeom>
          <a:noFill/>
          <a:ln/>
        </p:spPr>
        <p:txBody>
          <a:bodyPr wrap="none" rtlCol="0" anchor="t"/>
          <a:lstStyle/>
          <a:p>
            <a:pPr marL="0" indent="0">
              <a:lnSpc>
                <a:spcPts val="2709"/>
              </a:lnSpc>
              <a:buNone/>
            </a:pPr>
            <a:endParaRPr lang="en-US" sz="1693" dirty="0"/>
          </a:p>
        </p:txBody>
      </p:sp>
      <p:sp>
        <p:nvSpPr>
          <p:cNvPr id="20" name="Text 17"/>
          <p:cNvSpPr/>
          <p:nvPr/>
        </p:nvSpPr>
        <p:spPr>
          <a:xfrm>
            <a:off x="11434762" y="2937391"/>
            <a:ext cx="2166580" cy="343972"/>
          </a:xfrm>
          <a:prstGeom prst="rect">
            <a:avLst/>
          </a:prstGeom>
          <a:noFill/>
          <a:ln/>
        </p:spPr>
        <p:txBody>
          <a:bodyPr wrap="none" rtlCol="0" anchor="t"/>
          <a:lstStyle/>
          <a:p>
            <a:pPr marL="0" indent="0">
              <a:lnSpc>
                <a:spcPts val="2709"/>
              </a:lnSpc>
              <a:buNone/>
            </a:pPr>
            <a:endParaRPr lang="en-US" sz="1693" dirty="0"/>
          </a:p>
        </p:txBody>
      </p:sp>
      <p:sp>
        <p:nvSpPr>
          <p:cNvPr id="21" name="Shape 18"/>
          <p:cNvSpPr/>
          <p:nvPr/>
        </p:nvSpPr>
        <p:spPr>
          <a:xfrm>
            <a:off x="814030" y="3417927"/>
            <a:ext cx="13002339" cy="961073"/>
          </a:xfrm>
          <a:prstGeom prst="rect">
            <a:avLst/>
          </a:prstGeom>
          <a:solidFill>
            <a:srgbClr val="000000">
              <a:alpha val="4000"/>
            </a:srgbClr>
          </a:solidFill>
          <a:ln/>
        </p:spPr>
        <p:txBody>
          <a:bodyPr/>
          <a:lstStyle/>
          <a:p>
            <a:endParaRPr lang="en-US"/>
          </a:p>
        </p:txBody>
      </p:sp>
      <p:sp>
        <p:nvSpPr>
          <p:cNvPr id="22" name="Text 19"/>
          <p:cNvSpPr/>
          <p:nvPr/>
        </p:nvSpPr>
        <p:spPr>
          <a:xfrm>
            <a:off x="1029295" y="3554492"/>
            <a:ext cx="3083243" cy="343972"/>
          </a:xfrm>
          <a:prstGeom prst="rect">
            <a:avLst/>
          </a:prstGeom>
          <a:noFill/>
          <a:ln/>
        </p:spPr>
        <p:txBody>
          <a:bodyPr wrap="none" rtlCol="0" anchor="t"/>
          <a:lstStyle/>
          <a:p>
            <a:pPr marL="0" indent="0">
              <a:lnSpc>
                <a:spcPts val="2709"/>
              </a:lnSpc>
              <a:buNone/>
            </a:pPr>
            <a:r>
              <a:rPr lang="en-US" sz="1693" b="1" dirty="0">
                <a:solidFill>
                  <a:srgbClr val="403C4E"/>
                </a:solidFill>
                <a:latin typeface="Open Sans" pitchFamily="34" charset="0"/>
                <a:ea typeface="Open Sans" pitchFamily="34" charset="-122"/>
                <a:cs typeface="Open Sans" pitchFamily="34" charset="-120"/>
              </a:rPr>
              <a:t>Culture/Language</a:t>
            </a:r>
            <a:endParaRPr lang="en-US" sz="1693" dirty="0"/>
          </a:p>
        </p:txBody>
      </p:sp>
      <p:sp>
        <p:nvSpPr>
          <p:cNvPr id="23" name="Text 20"/>
          <p:cNvSpPr/>
          <p:nvPr/>
        </p:nvSpPr>
        <p:spPr>
          <a:xfrm>
            <a:off x="4550213" y="3554492"/>
            <a:ext cx="3234888" cy="687943"/>
          </a:xfrm>
          <a:prstGeom prst="rect">
            <a:avLst/>
          </a:prstGeom>
          <a:noFill/>
          <a:ln/>
        </p:spPr>
        <p:txBody>
          <a:bodyPr wrap="square" rtlCol="0" anchor="t"/>
          <a:lstStyle/>
          <a:p>
            <a:pPr marL="0" indent="0">
              <a:lnSpc>
                <a:spcPts val="2709"/>
              </a:lnSpc>
              <a:buNone/>
            </a:pPr>
            <a:r>
              <a:rPr lang="en-US" sz="1693" dirty="0">
                <a:solidFill>
                  <a:srgbClr val="403C4E"/>
                </a:solidFill>
                <a:latin typeface="Open Sans" pitchFamily="34" charset="0"/>
                <a:ea typeface="Open Sans" pitchFamily="34" charset="-122"/>
                <a:cs typeface="Open Sans" pitchFamily="34" charset="-120"/>
              </a:rPr>
              <a:t>Originally from China, speaks Mandarin and English</a:t>
            </a:r>
            <a:endParaRPr lang="en-US" sz="1693" dirty="0"/>
          </a:p>
        </p:txBody>
      </p:sp>
      <p:sp>
        <p:nvSpPr>
          <p:cNvPr id="24" name="Text 21"/>
          <p:cNvSpPr/>
          <p:nvPr/>
        </p:nvSpPr>
        <p:spPr>
          <a:xfrm>
            <a:off x="8843486" y="3554492"/>
            <a:ext cx="2153603" cy="343972"/>
          </a:xfrm>
          <a:prstGeom prst="rect">
            <a:avLst/>
          </a:prstGeom>
          <a:noFill/>
          <a:ln/>
        </p:spPr>
        <p:txBody>
          <a:bodyPr wrap="none" rtlCol="0" anchor="t"/>
          <a:lstStyle/>
          <a:p>
            <a:pPr marL="0" indent="0">
              <a:lnSpc>
                <a:spcPts val="2709"/>
              </a:lnSpc>
              <a:buNone/>
            </a:pPr>
            <a:endParaRPr lang="en-US" sz="1693" dirty="0"/>
          </a:p>
        </p:txBody>
      </p:sp>
      <p:sp>
        <p:nvSpPr>
          <p:cNvPr id="25" name="Text 22"/>
          <p:cNvSpPr/>
          <p:nvPr/>
        </p:nvSpPr>
        <p:spPr>
          <a:xfrm>
            <a:off x="11434762" y="3554492"/>
            <a:ext cx="2166580" cy="343972"/>
          </a:xfrm>
          <a:prstGeom prst="rect">
            <a:avLst/>
          </a:prstGeom>
          <a:noFill/>
          <a:ln/>
        </p:spPr>
        <p:txBody>
          <a:bodyPr wrap="none" rtlCol="0" anchor="t"/>
          <a:lstStyle/>
          <a:p>
            <a:pPr marL="0" indent="0">
              <a:lnSpc>
                <a:spcPts val="2709"/>
              </a:lnSpc>
              <a:buNone/>
            </a:pPr>
            <a:endParaRPr lang="en-US" sz="1693" dirty="0"/>
          </a:p>
        </p:txBody>
      </p:sp>
      <p:sp>
        <p:nvSpPr>
          <p:cNvPr id="26" name="Shape 23"/>
          <p:cNvSpPr/>
          <p:nvPr/>
        </p:nvSpPr>
        <p:spPr>
          <a:xfrm>
            <a:off x="814031" y="4379000"/>
            <a:ext cx="12368570" cy="961073"/>
          </a:xfrm>
          <a:prstGeom prst="rect">
            <a:avLst/>
          </a:prstGeom>
          <a:solidFill>
            <a:srgbClr val="FFFFFF">
              <a:alpha val="4000"/>
            </a:srgbClr>
          </a:solidFill>
          <a:ln/>
        </p:spPr>
        <p:txBody>
          <a:bodyPr/>
          <a:lstStyle/>
          <a:p>
            <a:endParaRPr lang="en-US"/>
          </a:p>
        </p:txBody>
      </p:sp>
      <p:sp>
        <p:nvSpPr>
          <p:cNvPr id="27" name="Text 24"/>
          <p:cNvSpPr/>
          <p:nvPr/>
        </p:nvSpPr>
        <p:spPr>
          <a:xfrm>
            <a:off x="1029295" y="4515564"/>
            <a:ext cx="3083243" cy="343972"/>
          </a:xfrm>
          <a:prstGeom prst="rect">
            <a:avLst/>
          </a:prstGeom>
          <a:noFill/>
          <a:ln/>
        </p:spPr>
        <p:txBody>
          <a:bodyPr wrap="none" rtlCol="0" anchor="t"/>
          <a:lstStyle/>
          <a:p>
            <a:pPr marL="0" indent="0">
              <a:lnSpc>
                <a:spcPts val="2709"/>
              </a:lnSpc>
              <a:buNone/>
            </a:pPr>
            <a:r>
              <a:rPr lang="en-US" sz="1693" b="1" dirty="0">
                <a:solidFill>
                  <a:srgbClr val="403C4E"/>
                </a:solidFill>
                <a:latin typeface="Open Sans" pitchFamily="34" charset="0"/>
                <a:ea typeface="Open Sans" pitchFamily="34" charset="-122"/>
                <a:cs typeface="Open Sans" pitchFamily="34" charset="-120"/>
              </a:rPr>
              <a:t>Familiarity with Technology</a:t>
            </a:r>
            <a:endParaRPr lang="en-US" sz="1693" dirty="0"/>
          </a:p>
        </p:txBody>
      </p:sp>
      <p:sp>
        <p:nvSpPr>
          <p:cNvPr id="28" name="Text 25"/>
          <p:cNvSpPr/>
          <p:nvPr/>
        </p:nvSpPr>
        <p:spPr>
          <a:xfrm>
            <a:off x="4550212" y="4515564"/>
            <a:ext cx="3855601" cy="687943"/>
          </a:xfrm>
          <a:prstGeom prst="rect">
            <a:avLst/>
          </a:prstGeom>
          <a:noFill/>
          <a:ln/>
        </p:spPr>
        <p:txBody>
          <a:bodyPr wrap="square" rtlCol="0" anchor="t"/>
          <a:lstStyle/>
          <a:p>
            <a:pPr marL="0" indent="0">
              <a:lnSpc>
                <a:spcPts val="2709"/>
              </a:lnSpc>
              <a:buNone/>
            </a:pPr>
            <a:r>
              <a:rPr lang="en-US" sz="1693" dirty="0">
                <a:solidFill>
                  <a:srgbClr val="403C4E"/>
                </a:solidFill>
                <a:latin typeface="Open Sans" pitchFamily="34" charset="0"/>
                <a:ea typeface="Open Sans" pitchFamily="34" charset="-122"/>
                <a:cs typeface="Open Sans" pitchFamily="34" charset="-120"/>
              </a:rPr>
              <a:t>High; frequently uses apps and websites for daily needs</a:t>
            </a:r>
            <a:endParaRPr lang="en-US" sz="1693" dirty="0"/>
          </a:p>
        </p:txBody>
      </p:sp>
      <p:sp>
        <p:nvSpPr>
          <p:cNvPr id="29" name="Text 26"/>
          <p:cNvSpPr/>
          <p:nvPr/>
        </p:nvSpPr>
        <p:spPr>
          <a:xfrm>
            <a:off x="8843486" y="4515564"/>
            <a:ext cx="2153603" cy="343972"/>
          </a:xfrm>
          <a:prstGeom prst="rect">
            <a:avLst/>
          </a:prstGeom>
          <a:noFill/>
          <a:ln/>
        </p:spPr>
        <p:txBody>
          <a:bodyPr wrap="none" rtlCol="0" anchor="t"/>
          <a:lstStyle/>
          <a:p>
            <a:pPr marL="0" indent="0">
              <a:lnSpc>
                <a:spcPts val="2709"/>
              </a:lnSpc>
              <a:buNone/>
            </a:pPr>
            <a:endParaRPr lang="en-US" sz="1693" dirty="0"/>
          </a:p>
        </p:txBody>
      </p:sp>
      <p:sp>
        <p:nvSpPr>
          <p:cNvPr id="30" name="Text 27"/>
          <p:cNvSpPr/>
          <p:nvPr/>
        </p:nvSpPr>
        <p:spPr>
          <a:xfrm>
            <a:off x="11434762" y="4515564"/>
            <a:ext cx="2166580" cy="343972"/>
          </a:xfrm>
          <a:prstGeom prst="rect">
            <a:avLst/>
          </a:prstGeom>
          <a:noFill/>
          <a:ln/>
        </p:spPr>
        <p:txBody>
          <a:bodyPr wrap="none" rtlCol="0" anchor="t"/>
          <a:lstStyle/>
          <a:p>
            <a:pPr marL="0" indent="0">
              <a:lnSpc>
                <a:spcPts val="2709"/>
              </a:lnSpc>
              <a:buNone/>
            </a:pPr>
            <a:endParaRPr lang="en-US" sz="1693" dirty="0"/>
          </a:p>
        </p:txBody>
      </p:sp>
      <p:sp>
        <p:nvSpPr>
          <p:cNvPr id="31" name="Shape 28"/>
          <p:cNvSpPr/>
          <p:nvPr/>
        </p:nvSpPr>
        <p:spPr>
          <a:xfrm>
            <a:off x="814030" y="5340072"/>
            <a:ext cx="13002339" cy="961073"/>
          </a:xfrm>
          <a:prstGeom prst="rect">
            <a:avLst/>
          </a:prstGeom>
          <a:solidFill>
            <a:srgbClr val="000000">
              <a:alpha val="4000"/>
            </a:srgbClr>
          </a:solidFill>
          <a:ln/>
        </p:spPr>
        <p:txBody>
          <a:bodyPr/>
          <a:lstStyle/>
          <a:p>
            <a:endParaRPr lang="en-US"/>
          </a:p>
        </p:txBody>
      </p:sp>
      <p:sp>
        <p:nvSpPr>
          <p:cNvPr id="32" name="Text 29"/>
          <p:cNvSpPr/>
          <p:nvPr/>
        </p:nvSpPr>
        <p:spPr>
          <a:xfrm>
            <a:off x="1029295" y="5476637"/>
            <a:ext cx="3083243" cy="343972"/>
          </a:xfrm>
          <a:prstGeom prst="rect">
            <a:avLst/>
          </a:prstGeom>
          <a:noFill/>
          <a:ln/>
        </p:spPr>
        <p:txBody>
          <a:bodyPr wrap="none" rtlCol="0" anchor="t"/>
          <a:lstStyle/>
          <a:p>
            <a:pPr marL="0" indent="0">
              <a:lnSpc>
                <a:spcPts val="2709"/>
              </a:lnSpc>
              <a:buNone/>
            </a:pPr>
            <a:r>
              <a:rPr lang="en-US" sz="1693" b="1" dirty="0">
                <a:solidFill>
                  <a:srgbClr val="403C4E"/>
                </a:solidFill>
                <a:latin typeface="Open Sans" pitchFamily="34" charset="0"/>
                <a:ea typeface="Open Sans" pitchFamily="34" charset="-122"/>
                <a:cs typeface="Open Sans" pitchFamily="34" charset="-120"/>
              </a:rPr>
              <a:t>Contextual Factors</a:t>
            </a:r>
            <a:endParaRPr lang="en-US" sz="1693" dirty="0"/>
          </a:p>
        </p:txBody>
      </p:sp>
      <p:sp>
        <p:nvSpPr>
          <p:cNvPr id="33" name="Text 30"/>
          <p:cNvSpPr/>
          <p:nvPr/>
        </p:nvSpPr>
        <p:spPr>
          <a:xfrm>
            <a:off x="4550212" y="5476637"/>
            <a:ext cx="3578303" cy="687943"/>
          </a:xfrm>
          <a:prstGeom prst="rect">
            <a:avLst/>
          </a:prstGeom>
          <a:noFill/>
          <a:ln/>
        </p:spPr>
        <p:txBody>
          <a:bodyPr wrap="square" rtlCol="0" anchor="t"/>
          <a:lstStyle/>
          <a:p>
            <a:pPr marL="0" indent="0">
              <a:lnSpc>
                <a:spcPts val="2709"/>
              </a:lnSpc>
              <a:buNone/>
            </a:pPr>
            <a:r>
              <a:rPr lang="en-US" sz="1693" dirty="0">
                <a:solidFill>
                  <a:srgbClr val="403C4E"/>
                </a:solidFill>
                <a:latin typeface="Open Sans" pitchFamily="34" charset="0"/>
                <a:ea typeface="Open Sans" pitchFamily="34" charset="-122"/>
                <a:cs typeface="Open Sans" pitchFamily="34" charset="-120"/>
              </a:rPr>
              <a:t>Often in a hurry, searches for quick recipes</a:t>
            </a:r>
            <a:endParaRPr lang="en-US" sz="1693" dirty="0"/>
          </a:p>
        </p:txBody>
      </p:sp>
      <p:sp>
        <p:nvSpPr>
          <p:cNvPr id="34" name="Text 31"/>
          <p:cNvSpPr/>
          <p:nvPr/>
        </p:nvSpPr>
        <p:spPr>
          <a:xfrm>
            <a:off x="8843486" y="5476637"/>
            <a:ext cx="2153603" cy="343972"/>
          </a:xfrm>
          <a:prstGeom prst="rect">
            <a:avLst/>
          </a:prstGeom>
          <a:noFill/>
          <a:ln/>
        </p:spPr>
        <p:txBody>
          <a:bodyPr wrap="none" rtlCol="0" anchor="t"/>
          <a:lstStyle/>
          <a:p>
            <a:pPr marL="0" indent="0">
              <a:lnSpc>
                <a:spcPts val="2709"/>
              </a:lnSpc>
              <a:buNone/>
            </a:pPr>
            <a:endParaRPr lang="en-US" sz="1693" dirty="0"/>
          </a:p>
        </p:txBody>
      </p:sp>
      <p:sp>
        <p:nvSpPr>
          <p:cNvPr id="35" name="Text 32"/>
          <p:cNvSpPr/>
          <p:nvPr/>
        </p:nvSpPr>
        <p:spPr>
          <a:xfrm>
            <a:off x="11434762" y="5476637"/>
            <a:ext cx="2166580" cy="343972"/>
          </a:xfrm>
          <a:prstGeom prst="rect">
            <a:avLst/>
          </a:prstGeom>
          <a:noFill/>
          <a:ln/>
        </p:spPr>
        <p:txBody>
          <a:bodyPr wrap="none" rtlCol="0" anchor="t"/>
          <a:lstStyle/>
          <a:p>
            <a:pPr marL="0" indent="0">
              <a:lnSpc>
                <a:spcPts val="2709"/>
              </a:lnSpc>
              <a:buNone/>
            </a:pPr>
            <a:endParaRPr lang="en-US" sz="1693" dirty="0"/>
          </a:p>
        </p:txBody>
      </p:sp>
      <p:sp>
        <p:nvSpPr>
          <p:cNvPr id="36" name="Shape 33"/>
          <p:cNvSpPr/>
          <p:nvPr/>
        </p:nvSpPr>
        <p:spPr>
          <a:xfrm>
            <a:off x="814030" y="6301145"/>
            <a:ext cx="13002339" cy="961073"/>
          </a:xfrm>
          <a:prstGeom prst="rect">
            <a:avLst/>
          </a:prstGeom>
          <a:solidFill>
            <a:srgbClr val="FFFFFF">
              <a:alpha val="4000"/>
            </a:srgbClr>
          </a:solidFill>
          <a:ln/>
        </p:spPr>
        <p:txBody>
          <a:bodyPr/>
          <a:lstStyle/>
          <a:p>
            <a:endParaRPr lang="en-US"/>
          </a:p>
        </p:txBody>
      </p:sp>
      <p:sp>
        <p:nvSpPr>
          <p:cNvPr id="37" name="Text 34"/>
          <p:cNvSpPr/>
          <p:nvPr/>
        </p:nvSpPr>
        <p:spPr>
          <a:xfrm>
            <a:off x="1029295" y="6437709"/>
            <a:ext cx="3083243" cy="343972"/>
          </a:xfrm>
          <a:prstGeom prst="rect">
            <a:avLst/>
          </a:prstGeom>
          <a:noFill/>
          <a:ln/>
        </p:spPr>
        <p:txBody>
          <a:bodyPr wrap="none" rtlCol="0" anchor="t"/>
          <a:lstStyle/>
          <a:p>
            <a:pPr marL="0" indent="0">
              <a:lnSpc>
                <a:spcPts val="2709"/>
              </a:lnSpc>
              <a:buNone/>
            </a:pPr>
            <a:r>
              <a:rPr lang="en-US" sz="1693" b="1" dirty="0">
                <a:solidFill>
                  <a:srgbClr val="403C4E"/>
                </a:solidFill>
                <a:latin typeface="Open Sans" pitchFamily="34" charset="0"/>
                <a:ea typeface="Open Sans" pitchFamily="34" charset="-122"/>
                <a:cs typeface="Open Sans" pitchFamily="34" charset="-120"/>
              </a:rPr>
              <a:t>Usage Context</a:t>
            </a:r>
            <a:endParaRPr lang="en-US" sz="1693" dirty="0"/>
          </a:p>
        </p:txBody>
      </p:sp>
      <p:sp>
        <p:nvSpPr>
          <p:cNvPr id="38" name="Text 35"/>
          <p:cNvSpPr/>
          <p:nvPr/>
        </p:nvSpPr>
        <p:spPr>
          <a:xfrm>
            <a:off x="4550212" y="6437709"/>
            <a:ext cx="3855601" cy="687943"/>
          </a:xfrm>
          <a:prstGeom prst="rect">
            <a:avLst/>
          </a:prstGeom>
          <a:noFill/>
          <a:ln/>
        </p:spPr>
        <p:txBody>
          <a:bodyPr wrap="square" rtlCol="0" anchor="t"/>
          <a:lstStyle/>
          <a:p>
            <a:pPr marL="0" indent="0">
              <a:lnSpc>
                <a:spcPts val="2709"/>
              </a:lnSpc>
              <a:buNone/>
            </a:pPr>
            <a:r>
              <a:rPr lang="en-US" sz="1693" dirty="0">
                <a:solidFill>
                  <a:srgbClr val="403C4E"/>
                </a:solidFill>
                <a:latin typeface="Open Sans" pitchFamily="34" charset="0"/>
                <a:ea typeface="Open Sans" pitchFamily="34" charset="-122"/>
                <a:cs typeface="Open Sans" pitchFamily="34" charset="-120"/>
              </a:rPr>
              <a:t>Prepares meals in a kitchen with limited resources</a:t>
            </a:r>
            <a:endParaRPr lang="en-US" sz="1693" dirty="0"/>
          </a:p>
        </p:txBody>
      </p:sp>
      <p:sp>
        <p:nvSpPr>
          <p:cNvPr id="39" name="Text 36"/>
          <p:cNvSpPr/>
          <p:nvPr/>
        </p:nvSpPr>
        <p:spPr>
          <a:xfrm>
            <a:off x="8843486" y="6437709"/>
            <a:ext cx="2153603" cy="343972"/>
          </a:xfrm>
          <a:prstGeom prst="rect">
            <a:avLst/>
          </a:prstGeom>
          <a:noFill/>
          <a:ln/>
        </p:spPr>
        <p:txBody>
          <a:bodyPr wrap="none" rtlCol="0" anchor="t"/>
          <a:lstStyle/>
          <a:p>
            <a:pPr marL="0" indent="0">
              <a:lnSpc>
                <a:spcPts val="2709"/>
              </a:lnSpc>
              <a:buNone/>
            </a:pPr>
            <a:endParaRPr lang="en-US" sz="1693" dirty="0"/>
          </a:p>
        </p:txBody>
      </p:sp>
      <p:sp>
        <p:nvSpPr>
          <p:cNvPr id="40" name="Text 37"/>
          <p:cNvSpPr/>
          <p:nvPr/>
        </p:nvSpPr>
        <p:spPr>
          <a:xfrm>
            <a:off x="11434762" y="6437709"/>
            <a:ext cx="2166580" cy="343972"/>
          </a:xfrm>
          <a:prstGeom prst="rect">
            <a:avLst/>
          </a:prstGeom>
          <a:noFill/>
          <a:ln/>
        </p:spPr>
        <p:txBody>
          <a:bodyPr wrap="none" rtlCol="0" anchor="t"/>
          <a:lstStyle/>
          <a:p>
            <a:pPr marL="0" indent="0">
              <a:lnSpc>
                <a:spcPts val="2709"/>
              </a:lnSpc>
              <a:buNone/>
            </a:pPr>
            <a:endParaRPr lang="en-US" sz="1693" dirty="0"/>
          </a:p>
        </p:txBody>
      </p:sp>
      <p:sp>
        <p:nvSpPr>
          <p:cNvPr id="41" name="Shape 38"/>
          <p:cNvSpPr/>
          <p:nvPr/>
        </p:nvSpPr>
        <p:spPr>
          <a:xfrm>
            <a:off x="814030" y="7262217"/>
            <a:ext cx="13002339" cy="1312664"/>
          </a:xfrm>
          <a:prstGeom prst="rect">
            <a:avLst/>
          </a:prstGeom>
          <a:solidFill>
            <a:srgbClr val="000000">
              <a:alpha val="4000"/>
            </a:srgbClr>
          </a:solidFill>
          <a:ln/>
        </p:spPr>
        <p:txBody>
          <a:bodyPr/>
          <a:lstStyle/>
          <a:p>
            <a:endParaRPr lang="en-US" dirty="0"/>
          </a:p>
        </p:txBody>
      </p:sp>
      <p:sp>
        <p:nvSpPr>
          <p:cNvPr id="42" name="Text 39"/>
          <p:cNvSpPr/>
          <p:nvPr/>
        </p:nvSpPr>
        <p:spPr>
          <a:xfrm>
            <a:off x="1029295" y="7398782"/>
            <a:ext cx="3083243" cy="343972"/>
          </a:xfrm>
          <a:prstGeom prst="rect">
            <a:avLst/>
          </a:prstGeom>
          <a:noFill/>
          <a:ln/>
        </p:spPr>
        <p:txBody>
          <a:bodyPr wrap="none" rtlCol="0" anchor="t"/>
          <a:lstStyle/>
          <a:p>
            <a:pPr marL="0" indent="0">
              <a:lnSpc>
                <a:spcPts val="2709"/>
              </a:lnSpc>
              <a:buNone/>
            </a:pPr>
            <a:r>
              <a:rPr lang="en-US" sz="1693" b="1" dirty="0">
                <a:solidFill>
                  <a:srgbClr val="403C4E"/>
                </a:solidFill>
                <a:latin typeface="Open Sans" pitchFamily="34" charset="0"/>
                <a:ea typeface="Open Sans" pitchFamily="34" charset="-122"/>
                <a:cs typeface="Open Sans" pitchFamily="34" charset="-120"/>
              </a:rPr>
              <a:t>Preferred Website Usage</a:t>
            </a:r>
            <a:endParaRPr lang="en-US" sz="1693" dirty="0"/>
          </a:p>
        </p:txBody>
      </p:sp>
      <p:sp>
        <p:nvSpPr>
          <p:cNvPr id="43" name="Text 40"/>
          <p:cNvSpPr/>
          <p:nvPr/>
        </p:nvSpPr>
        <p:spPr>
          <a:xfrm>
            <a:off x="4550212" y="7398782"/>
            <a:ext cx="3486863" cy="1031915"/>
          </a:xfrm>
          <a:prstGeom prst="rect">
            <a:avLst/>
          </a:prstGeom>
          <a:noFill/>
          <a:ln/>
        </p:spPr>
        <p:txBody>
          <a:bodyPr wrap="square" rtlCol="0" anchor="t"/>
          <a:lstStyle/>
          <a:p>
            <a:pPr marL="0" indent="0">
              <a:lnSpc>
                <a:spcPts val="2709"/>
              </a:lnSpc>
              <a:buNone/>
            </a:pPr>
            <a:r>
              <a:rPr lang="en-US" sz="1693" dirty="0">
                <a:solidFill>
                  <a:srgbClr val="403C4E"/>
                </a:solidFill>
                <a:latin typeface="Open Sans" pitchFamily="34" charset="0"/>
                <a:ea typeface="Open Sans" pitchFamily="34" charset="-122"/>
                <a:cs typeface="Open Sans" pitchFamily="34" charset="-120"/>
              </a:rPr>
              <a:t>Searches recipes based on available ingredients; appreciates easy-to-follow steps</a:t>
            </a:r>
            <a:endParaRPr lang="en-US" sz="1693" dirty="0"/>
          </a:p>
        </p:txBody>
      </p:sp>
      <p:sp>
        <p:nvSpPr>
          <p:cNvPr id="44" name="Text 41"/>
          <p:cNvSpPr/>
          <p:nvPr/>
        </p:nvSpPr>
        <p:spPr>
          <a:xfrm>
            <a:off x="8843486" y="7398782"/>
            <a:ext cx="2153603" cy="343972"/>
          </a:xfrm>
          <a:prstGeom prst="rect">
            <a:avLst/>
          </a:prstGeom>
          <a:noFill/>
          <a:ln/>
        </p:spPr>
        <p:txBody>
          <a:bodyPr wrap="none" rtlCol="0" anchor="t"/>
          <a:lstStyle/>
          <a:p>
            <a:pPr marL="0" indent="0">
              <a:lnSpc>
                <a:spcPts val="2709"/>
              </a:lnSpc>
              <a:buNone/>
            </a:pPr>
            <a:endParaRPr lang="en-US" sz="1693" dirty="0"/>
          </a:p>
        </p:txBody>
      </p:sp>
      <p:sp>
        <p:nvSpPr>
          <p:cNvPr id="45" name="Text 42"/>
          <p:cNvSpPr/>
          <p:nvPr/>
        </p:nvSpPr>
        <p:spPr>
          <a:xfrm>
            <a:off x="11434762" y="7398782"/>
            <a:ext cx="2166580" cy="343972"/>
          </a:xfrm>
          <a:prstGeom prst="rect">
            <a:avLst/>
          </a:prstGeom>
          <a:noFill/>
          <a:ln/>
        </p:spPr>
        <p:txBody>
          <a:bodyPr wrap="none" rtlCol="0" anchor="t"/>
          <a:lstStyle/>
          <a:p>
            <a:pPr marL="0" indent="0">
              <a:lnSpc>
                <a:spcPts val="2709"/>
              </a:lnSpc>
              <a:buNone/>
            </a:pPr>
            <a:endParaRPr lang="en-US" sz="1693" dirty="0"/>
          </a:p>
        </p:txBody>
      </p:sp>
      <p:sp>
        <p:nvSpPr>
          <p:cNvPr id="46" name="Text 43"/>
          <p:cNvSpPr/>
          <p:nvPr/>
        </p:nvSpPr>
        <p:spPr>
          <a:xfrm>
            <a:off x="806410" y="8816816"/>
            <a:ext cx="13017579" cy="343972"/>
          </a:xfrm>
          <a:prstGeom prst="rect">
            <a:avLst/>
          </a:prstGeom>
          <a:noFill/>
          <a:ln/>
        </p:spPr>
        <p:txBody>
          <a:bodyPr wrap="none" rtlCol="0" anchor="t"/>
          <a:lstStyle/>
          <a:p>
            <a:pPr marL="0" indent="0">
              <a:lnSpc>
                <a:spcPts val="2709"/>
              </a:lnSpc>
              <a:buNone/>
            </a:pPr>
            <a:endParaRPr lang="en-US" sz="1693" dirty="0"/>
          </a:p>
        </p:txBody>
      </p:sp>
      <p:sp>
        <p:nvSpPr>
          <p:cNvPr id="48" name="TextBox 47">
            <a:extLst>
              <a:ext uri="{FF2B5EF4-FFF2-40B4-BE49-F238E27FC236}">
                <a16:creationId xmlns:a16="http://schemas.microsoft.com/office/drawing/2014/main" id="{FB6E4808-01CB-D8B9-D656-9C6486E2B653}"/>
              </a:ext>
            </a:extLst>
          </p:cNvPr>
          <p:cNvSpPr txBox="1"/>
          <p:nvPr/>
        </p:nvSpPr>
        <p:spPr>
          <a:xfrm>
            <a:off x="814030" y="1703189"/>
            <a:ext cx="13002339" cy="400110"/>
          </a:xfrm>
          <a:prstGeom prst="rect">
            <a:avLst/>
          </a:prstGeom>
          <a:noFill/>
        </p:spPr>
        <p:txBody>
          <a:bodyPr wrap="square" rtlCol="0">
            <a:spAutoFit/>
          </a:bodyPr>
          <a:lstStyle/>
          <a:p>
            <a:r>
              <a:rPr lang="zh-CN" altLang="en-US" sz="2000" dirty="0"/>
              <a:t>    </a:t>
            </a:r>
            <a:r>
              <a:rPr lang="en-US" altLang="zh-CN" sz="2000" dirty="0"/>
              <a:t>Mia</a:t>
            </a:r>
            <a:endParaRPr lang="en-US" sz="2000" dirty="0"/>
          </a:p>
        </p:txBody>
      </p:sp>
      <p:sp>
        <p:nvSpPr>
          <p:cNvPr id="49" name="TextBox 48">
            <a:extLst>
              <a:ext uri="{FF2B5EF4-FFF2-40B4-BE49-F238E27FC236}">
                <a16:creationId xmlns:a16="http://schemas.microsoft.com/office/drawing/2014/main" id="{ECA53B0C-CDE1-9C85-F1CE-33DB5888EC95}"/>
              </a:ext>
            </a:extLst>
          </p:cNvPr>
          <p:cNvSpPr txBox="1"/>
          <p:nvPr/>
        </p:nvSpPr>
        <p:spPr>
          <a:xfrm>
            <a:off x="4550212" y="1703189"/>
            <a:ext cx="3234888" cy="369332"/>
          </a:xfrm>
          <a:prstGeom prst="rect">
            <a:avLst/>
          </a:prstGeom>
          <a:noFill/>
        </p:spPr>
        <p:txBody>
          <a:bodyPr wrap="square" rtlCol="0">
            <a:spAutoFit/>
          </a:bodyPr>
          <a:lstStyle/>
          <a:p>
            <a:r>
              <a:rPr lang="en-US" altLang="zh-CN" dirty="0"/>
              <a:t>International</a:t>
            </a:r>
            <a:r>
              <a:rPr lang="zh-CN" altLang="en-US" dirty="0"/>
              <a:t> </a:t>
            </a:r>
            <a:r>
              <a:rPr lang="en-US" altLang="zh-CN" dirty="0"/>
              <a:t>student</a:t>
            </a:r>
            <a:endParaRPr lang="en-US" dirty="0"/>
          </a:p>
        </p:txBody>
      </p:sp>
      <p:sp>
        <p:nvSpPr>
          <p:cNvPr id="50" name="TextBox 49">
            <a:extLst>
              <a:ext uri="{FF2B5EF4-FFF2-40B4-BE49-F238E27FC236}">
                <a16:creationId xmlns:a16="http://schemas.microsoft.com/office/drawing/2014/main" id="{36A079AA-0EE7-8FE7-86C0-A449B19BB86E}"/>
              </a:ext>
            </a:extLst>
          </p:cNvPr>
          <p:cNvSpPr txBox="1"/>
          <p:nvPr/>
        </p:nvSpPr>
        <p:spPr>
          <a:xfrm>
            <a:off x="8293101" y="1703188"/>
            <a:ext cx="787400" cy="369332"/>
          </a:xfrm>
          <a:prstGeom prst="rect">
            <a:avLst/>
          </a:prstGeom>
          <a:noFill/>
        </p:spPr>
        <p:txBody>
          <a:bodyPr wrap="square" rtlCol="0">
            <a:spAutoFit/>
          </a:bodyPr>
          <a:lstStyle/>
          <a:p>
            <a:r>
              <a:rPr lang="en-US" altLang="zh-CN" dirty="0"/>
              <a:t>John</a:t>
            </a:r>
            <a:endParaRPr lang="en-US" dirty="0"/>
          </a:p>
        </p:txBody>
      </p:sp>
      <p:sp>
        <p:nvSpPr>
          <p:cNvPr id="51" name="TextBox 50">
            <a:extLst>
              <a:ext uri="{FF2B5EF4-FFF2-40B4-BE49-F238E27FC236}">
                <a16:creationId xmlns:a16="http://schemas.microsoft.com/office/drawing/2014/main" id="{DB2EE210-D242-6935-183F-2F7F76F0B705}"/>
              </a:ext>
            </a:extLst>
          </p:cNvPr>
          <p:cNvSpPr txBox="1"/>
          <p:nvPr/>
        </p:nvSpPr>
        <p:spPr>
          <a:xfrm>
            <a:off x="10997089" y="1753671"/>
            <a:ext cx="2819280" cy="369332"/>
          </a:xfrm>
          <a:prstGeom prst="rect">
            <a:avLst/>
          </a:prstGeom>
          <a:noFill/>
        </p:spPr>
        <p:txBody>
          <a:bodyPr wrap="square" rtlCol="0">
            <a:spAutoFit/>
          </a:bodyPr>
          <a:lstStyle/>
          <a:p>
            <a:r>
              <a:rPr lang="en-US" altLang="zh-CN" dirty="0"/>
              <a:t>Engineer</a:t>
            </a:r>
            <a:endParaRPr lang="en-US" dirty="0"/>
          </a:p>
        </p:txBody>
      </p:sp>
      <p:sp>
        <p:nvSpPr>
          <p:cNvPr id="52" name="TextBox 51">
            <a:extLst>
              <a:ext uri="{FF2B5EF4-FFF2-40B4-BE49-F238E27FC236}">
                <a16:creationId xmlns:a16="http://schemas.microsoft.com/office/drawing/2014/main" id="{623233AF-C4C8-93F2-2689-AD28FE97424E}"/>
              </a:ext>
            </a:extLst>
          </p:cNvPr>
          <p:cNvSpPr txBox="1"/>
          <p:nvPr/>
        </p:nvSpPr>
        <p:spPr>
          <a:xfrm>
            <a:off x="10795515" y="2320290"/>
            <a:ext cx="1282185" cy="369332"/>
          </a:xfrm>
          <a:prstGeom prst="rect">
            <a:avLst/>
          </a:prstGeom>
          <a:noFill/>
        </p:spPr>
        <p:txBody>
          <a:bodyPr wrap="square" rtlCol="0">
            <a:spAutoFit/>
          </a:bodyPr>
          <a:lstStyle/>
          <a:p>
            <a:r>
              <a:rPr lang="zh-CN" altLang="en-US" dirty="0"/>
              <a:t>    </a:t>
            </a:r>
            <a:r>
              <a:rPr lang="en-US" altLang="zh-CN" dirty="0"/>
              <a:t>28</a:t>
            </a:r>
            <a:endParaRPr lang="en-US" dirty="0"/>
          </a:p>
        </p:txBody>
      </p:sp>
      <p:sp>
        <p:nvSpPr>
          <p:cNvPr id="53" name="TextBox 52">
            <a:extLst>
              <a:ext uri="{FF2B5EF4-FFF2-40B4-BE49-F238E27FC236}">
                <a16:creationId xmlns:a16="http://schemas.microsoft.com/office/drawing/2014/main" id="{CD86ACB6-F6E4-46BE-24E5-775A70760AAC}"/>
              </a:ext>
            </a:extLst>
          </p:cNvPr>
          <p:cNvSpPr txBox="1"/>
          <p:nvPr/>
        </p:nvSpPr>
        <p:spPr>
          <a:xfrm>
            <a:off x="10996613" y="2937391"/>
            <a:ext cx="1690687" cy="369332"/>
          </a:xfrm>
          <a:prstGeom prst="rect">
            <a:avLst/>
          </a:prstGeom>
          <a:noFill/>
        </p:spPr>
        <p:txBody>
          <a:bodyPr wrap="square" rtlCol="0">
            <a:spAutoFit/>
          </a:bodyPr>
          <a:lstStyle/>
          <a:p>
            <a:r>
              <a:rPr lang="en-US" sz="1800" dirty="0">
                <a:effectLst/>
                <a:latin typeface="+mj-lt"/>
                <a:ea typeface="Arial Unicode MS" panose="020B0604020202020204" pitchFamily="34" charset="-128"/>
              </a:rPr>
              <a:t>Male, gay</a:t>
            </a:r>
            <a:r>
              <a:rPr lang="en-US" dirty="0">
                <a:effectLst/>
                <a:latin typeface="+mj-lt"/>
              </a:rPr>
              <a:t> </a:t>
            </a:r>
            <a:endParaRPr lang="en-US" dirty="0">
              <a:latin typeface="+mj-lt"/>
            </a:endParaRPr>
          </a:p>
        </p:txBody>
      </p:sp>
      <p:sp>
        <p:nvSpPr>
          <p:cNvPr id="54" name="TextBox 53">
            <a:extLst>
              <a:ext uri="{FF2B5EF4-FFF2-40B4-BE49-F238E27FC236}">
                <a16:creationId xmlns:a16="http://schemas.microsoft.com/office/drawing/2014/main" id="{4A71809D-1E20-89DF-797A-A914F1B43CCA}"/>
              </a:ext>
            </a:extLst>
          </p:cNvPr>
          <p:cNvSpPr txBox="1"/>
          <p:nvPr/>
        </p:nvSpPr>
        <p:spPr>
          <a:xfrm>
            <a:off x="11004709" y="3708400"/>
            <a:ext cx="2050891" cy="646331"/>
          </a:xfrm>
          <a:prstGeom prst="rect">
            <a:avLst/>
          </a:prstGeom>
          <a:noFill/>
        </p:spPr>
        <p:txBody>
          <a:bodyPr wrap="square" rtlCol="0">
            <a:spAutoFit/>
          </a:bodyPr>
          <a:lstStyle/>
          <a:p>
            <a:r>
              <a:rPr lang="en-US" dirty="0">
                <a:latin typeface="+mj-lt"/>
                <a:ea typeface="Arial Unicode MS" panose="020B0604020202020204" pitchFamily="34" charset="-128"/>
              </a:rPr>
              <a:t>American, speaks English </a:t>
            </a:r>
          </a:p>
        </p:txBody>
      </p:sp>
      <p:sp>
        <p:nvSpPr>
          <p:cNvPr id="55" name="TextBox 54">
            <a:extLst>
              <a:ext uri="{FF2B5EF4-FFF2-40B4-BE49-F238E27FC236}">
                <a16:creationId xmlns:a16="http://schemas.microsoft.com/office/drawing/2014/main" id="{8A64F935-517B-0928-47CA-277439F05FC2}"/>
              </a:ext>
            </a:extLst>
          </p:cNvPr>
          <p:cNvSpPr txBox="1"/>
          <p:nvPr/>
        </p:nvSpPr>
        <p:spPr>
          <a:xfrm>
            <a:off x="11028998" y="4652130"/>
            <a:ext cx="2579964" cy="646331"/>
          </a:xfrm>
          <a:prstGeom prst="rect">
            <a:avLst/>
          </a:prstGeom>
          <a:noFill/>
        </p:spPr>
        <p:txBody>
          <a:bodyPr wrap="square" rtlCol="0">
            <a:spAutoFit/>
          </a:bodyPr>
          <a:lstStyle/>
          <a:p>
            <a:r>
              <a:rPr lang="en-US" dirty="0">
                <a:latin typeface="+mj-lt"/>
                <a:ea typeface="Arial Unicode MS" panose="020B0604020202020204" pitchFamily="34" charset="-128"/>
              </a:rPr>
              <a:t>integrates technology into all aspects of life </a:t>
            </a:r>
          </a:p>
        </p:txBody>
      </p:sp>
      <p:sp>
        <p:nvSpPr>
          <p:cNvPr id="56" name="TextBox 55">
            <a:extLst>
              <a:ext uri="{FF2B5EF4-FFF2-40B4-BE49-F238E27FC236}">
                <a16:creationId xmlns:a16="http://schemas.microsoft.com/office/drawing/2014/main" id="{E639F5BE-70F1-9492-04F1-AD835C89980A}"/>
              </a:ext>
            </a:extLst>
          </p:cNvPr>
          <p:cNvSpPr txBox="1"/>
          <p:nvPr/>
        </p:nvSpPr>
        <p:spPr>
          <a:xfrm>
            <a:off x="11004709" y="5613203"/>
            <a:ext cx="3026925" cy="646331"/>
          </a:xfrm>
          <a:prstGeom prst="rect">
            <a:avLst/>
          </a:prstGeom>
          <a:noFill/>
        </p:spPr>
        <p:txBody>
          <a:bodyPr wrap="square" rtlCol="0">
            <a:spAutoFit/>
          </a:bodyPr>
          <a:lstStyle/>
          <a:p>
            <a:r>
              <a:rPr lang="en-US" altLang="zh-CN" dirty="0">
                <a:latin typeface="+mj-lt"/>
                <a:ea typeface="Arial Unicode MS" panose="020B0604020202020204" pitchFamily="34" charset="-128"/>
              </a:rPr>
              <a:t>Prefer</a:t>
            </a:r>
            <a:r>
              <a:rPr lang="zh-CN" altLang="en-US" dirty="0">
                <a:latin typeface="+mj-lt"/>
                <a:ea typeface="Arial Unicode MS" panose="020B0604020202020204" pitchFamily="34" charset="-128"/>
              </a:rPr>
              <a:t> </a:t>
            </a:r>
            <a:r>
              <a:rPr lang="en-US" altLang="zh-CN" dirty="0">
                <a:latin typeface="+mj-lt"/>
                <a:ea typeface="Arial Unicode MS" panose="020B0604020202020204" pitchFamily="34" charset="-128"/>
              </a:rPr>
              <a:t>deciding</a:t>
            </a:r>
            <a:r>
              <a:rPr lang="zh-CN" altLang="en-US" dirty="0">
                <a:latin typeface="+mj-lt"/>
                <a:ea typeface="Arial Unicode MS" panose="020B0604020202020204" pitchFamily="34" charset="-128"/>
              </a:rPr>
              <a:t> </a:t>
            </a:r>
            <a:r>
              <a:rPr lang="en-US" altLang="zh-CN" dirty="0">
                <a:latin typeface="+mj-lt"/>
                <a:ea typeface="Arial Unicode MS" panose="020B0604020202020204" pitchFamily="34" charset="-128"/>
              </a:rPr>
              <a:t>what</a:t>
            </a:r>
            <a:r>
              <a:rPr lang="zh-CN" altLang="en-US" dirty="0">
                <a:latin typeface="+mj-lt"/>
                <a:ea typeface="Arial Unicode MS" panose="020B0604020202020204" pitchFamily="34" charset="-128"/>
              </a:rPr>
              <a:t> </a:t>
            </a:r>
            <a:r>
              <a:rPr lang="en-US" altLang="zh-CN" dirty="0">
                <a:latin typeface="+mj-lt"/>
                <a:ea typeface="Arial Unicode MS" panose="020B0604020202020204" pitchFamily="34" charset="-128"/>
              </a:rPr>
              <a:t>to</a:t>
            </a:r>
            <a:r>
              <a:rPr lang="zh-CN" altLang="en-US" dirty="0">
                <a:latin typeface="+mj-lt"/>
                <a:ea typeface="Arial Unicode MS" panose="020B0604020202020204" pitchFamily="34" charset="-128"/>
              </a:rPr>
              <a:t> </a:t>
            </a:r>
            <a:r>
              <a:rPr lang="en-US" altLang="zh-CN" dirty="0">
                <a:latin typeface="+mj-lt"/>
                <a:ea typeface="Arial Unicode MS" panose="020B0604020202020204" pitchFamily="34" charset="-128"/>
              </a:rPr>
              <a:t>eat</a:t>
            </a:r>
            <a:r>
              <a:rPr lang="zh-CN" altLang="en-US" dirty="0">
                <a:latin typeface="+mj-lt"/>
                <a:ea typeface="Arial Unicode MS" panose="020B0604020202020204" pitchFamily="34" charset="-128"/>
              </a:rPr>
              <a:t> </a:t>
            </a:r>
            <a:r>
              <a:rPr lang="en-US" altLang="zh-CN" dirty="0">
                <a:latin typeface="+mj-lt"/>
                <a:ea typeface="Arial Unicode MS" panose="020B0604020202020204" pitchFamily="34" charset="-128"/>
              </a:rPr>
              <a:t>and</a:t>
            </a:r>
            <a:r>
              <a:rPr lang="zh-CN" altLang="en-US" dirty="0">
                <a:latin typeface="+mj-lt"/>
                <a:ea typeface="Arial Unicode MS" panose="020B0604020202020204" pitchFamily="34" charset="-128"/>
              </a:rPr>
              <a:t> </a:t>
            </a:r>
            <a:r>
              <a:rPr lang="en-US" altLang="zh-CN" dirty="0">
                <a:latin typeface="+mj-lt"/>
                <a:ea typeface="Arial Unicode MS" panose="020B0604020202020204" pitchFamily="34" charset="-128"/>
              </a:rPr>
              <a:t>buy</a:t>
            </a:r>
            <a:r>
              <a:rPr lang="zh-CN" altLang="en-US" dirty="0">
                <a:latin typeface="+mj-lt"/>
                <a:ea typeface="Arial Unicode MS" panose="020B0604020202020204" pitchFamily="34" charset="-128"/>
              </a:rPr>
              <a:t> </a:t>
            </a:r>
            <a:r>
              <a:rPr lang="en-US" altLang="zh-CN" dirty="0">
                <a:latin typeface="+mj-lt"/>
                <a:ea typeface="Arial Unicode MS" panose="020B0604020202020204" pitchFamily="34" charset="-128"/>
              </a:rPr>
              <a:t>materials</a:t>
            </a:r>
            <a:r>
              <a:rPr lang="zh-CN" altLang="en-US" dirty="0">
                <a:latin typeface="+mj-lt"/>
                <a:ea typeface="Arial Unicode MS" panose="020B0604020202020204" pitchFamily="34" charset="-128"/>
              </a:rPr>
              <a:t> </a:t>
            </a:r>
            <a:r>
              <a:rPr lang="en-US" altLang="zh-CN" dirty="0">
                <a:latin typeface="+mj-lt"/>
                <a:ea typeface="Arial Unicode MS" panose="020B0604020202020204" pitchFamily="34" charset="-128"/>
              </a:rPr>
              <a:t>in</a:t>
            </a:r>
            <a:r>
              <a:rPr lang="zh-CN" altLang="en-US" dirty="0">
                <a:latin typeface="+mj-lt"/>
                <a:ea typeface="Arial Unicode MS" panose="020B0604020202020204" pitchFamily="34" charset="-128"/>
              </a:rPr>
              <a:t> </a:t>
            </a:r>
            <a:r>
              <a:rPr lang="en-US" altLang="zh-CN" dirty="0">
                <a:latin typeface="+mj-lt"/>
                <a:ea typeface="Arial Unicode MS" panose="020B0604020202020204" pitchFamily="34" charset="-128"/>
              </a:rPr>
              <a:t>advance</a:t>
            </a:r>
            <a:endParaRPr lang="en-US" dirty="0">
              <a:latin typeface="+mj-lt"/>
              <a:ea typeface="Arial Unicode MS" panose="020B0604020202020204" pitchFamily="34" charset="-128"/>
            </a:endParaRPr>
          </a:p>
        </p:txBody>
      </p:sp>
      <p:sp>
        <p:nvSpPr>
          <p:cNvPr id="57" name="TextBox 56">
            <a:extLst>
              <a:ext uri="{FF2B5EF4-FFF2-40B4-BE49-F238E27FC236}">
                <a16:creationId xmlns:a16="http://schemas.microsoft.com/office/drawing/2014/main" id="{68D72757-320E-62B7-643B-7D706EA17183}"/>
              </a:ext>
            </a:extLst>
          </p:cNvPr>
          <p:cNvSpPr txBox="1"/>
          <p:nvPr/>
        </p:nvSpPr>
        <p:spPr>
          <a:xfrm>
            <a:off x="11008043" y="6503928"/>
            <a:ext cx="2819756" cy="646331"/>
          </a:xfrm>
          <a:prstGeom prst="rect">
            <a:avLst/>
          </a:prstGeom>
          <a:noFill/>
        </p:spPr>
        <p:txBody>
          <a:bodyPr wrap="square" rtlCol="0">
            <a:spAutoFit/>
          </a:bodyPr>
          <a:lstStyle/>
          <a:p>
            <a:r>
              <a:rPr lang="en-US" dirty="0">
                <a:latin typeface="+mj-lt"/>
                <a:ea typeface="Arial Unicode MS" panose="020B0604020202020204" pitchFamily="34" charset="-128"/>
              </a:rPr>
              <a:t>Often plans meals around his work schedule </a:t>
            </a:r>
          </a:p>
        </p:txBody>
      </p:sp>
      <p:sp>
        <p:nvSpPr>
          <p:cNvPr id="58" name="TextBox 57">
            <a:extLst>
              <a:ext uri="{FF2B5EF4-FFF2-40B4-BE49-F238E27FC236}">
                <a16:creationId xmlns:a16="http://schemas.microsoft.com/office/drawing/2014/main" id="{7E092CB2-A2F9-AD44-D36A-633631E3932D}"/>
              </a:ext>
            </a:extLst>
          </p:cNvPr>
          <p:cNvSpPr txBox="1"/>
          <p:nvPr/>
        </p:nvSpPr>
        <p:spPr>
          <a:xfrm>
            <a:off x="11017251" y="7360922"/>
            <a:ext cx="2819756" cy="1200329"/>
          </a:xfrm>
          <a:prstGeom prst="rect">
            <a:avLst/>
          </a:prstGeom>
          <a:noFill/>
        </p:spPr>
        <p:txBody>
          <a:bodyPr wrap="square" rtlCol="0">
            <a:spAutoFit/>
          </a:bodyPr>
          <a:lstStyle/>
          <a:p>
            <a:r>
              <a:rPr lang="en-US" dirty="0">
                <a:latin typeface="+mj-lt"/>
                <a:ea typeface="Arial Unicode MS" panose="020B0604020202020204" pitchFamily="34" charset="-128"/>
              </a:rPr>
              <a:t>Prefers using advanced search filters to find recipes that can be made within 30 minutes or less </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a:extLst>
              <a:ext uri="{FF2B5EF4-FFF2-40B4-BE49-F238E27FC236}">
                <a16:creationId xmlns:a16="http://schemas.microsoft.com/office/drawing/2014/main" id="{0E9A439C-BF3F-7E07-3AF5-BB398035F027}"/>
              </a:ext>
            </a:extLst>
          </p:cNvPr>
          <p:cNvSpPr/>
          <p:nvPr/>
        </p:nvSpPr>
        <p:spPr>
          <a:xfrm>
            <a:off x="349689" y="3604477"/>
            <a:ext cx="11910774" cy="537567"/>
          </a:xfrm>
          <a:prstGeom prst="rect">
            <a:avLst/>
          </a:prstGeom>
          <a:noFill/>
          <a:ln/>
        </p:spPr>
        <p:txBody>
          <a:bodyPr wrap="none" rtlCol="0" anchor="t"/>
          <a:lstStyle/>
          <a:p>
            <a:pPr marL="0" indent="0">
              <a:lnSpc>
                <a:spcPts val="4233"/>
              </a:lnSpc>
              <a:buNone/>
            </a:pPr>
            <a:r>
              <a:rPr lang="en-US" altLang="zh-CN" sz="4000" b="1" dirty="0">
                <a:solidFill>
                  <a:srgbClr val="403C4E"/>
                </a:solidFill>
                <a:latin typeface="Merriweather" pitchFamily="34" charset="0"/>
                <a:ea typeface="Merriweather" pitchFamily="34" charset="-122"/>
                <a:cs typeface="Merriweather" pitchFamily="34" charset="-120"/>
              </a:rPr>
              <a:t>User</a:t>
            </a:r>
            <a:r>
              <a:rPr lang="zh-CN" altLang="en-US" sz="4000" b="1" dirty="0">
                <a:solidFill>
                  <a:srgbClr val="403C4E"/>
                </a:solidFill>
                <a:latin typeface="Merriweather" pitchFamily="34" charset="0"/>
                <a:ea typeface="Merriweather" pitchFamily="34" charset="-122"/>
                <a:cs typeface="Merriweather" pitchFamily="34" charset="-120"/>
              </a:rPr>
              <a:t> </a:t>
            </a:r>
            <a:r>
              <a:rPr lang="en-US" altLang="zh-CN" sz="4000" b="1" dirty="0">
                <a:solidFill>
                  <a:srgbClr val="403C4E"/>
                </a:solidFill>
                <a:latin typeface="Merriweather" pitchFamily="34" charset="0"/>
                <a:ea typeface="Merriweather" pitchFamily="34" charset="-122"/>
                <a:cs typeface="Merriweather" pitchFamily="34" charset="-120"/>
              </a:rPr>
              <a:t>Journey</a:t>
            </a:r>
            <a:endParaRPr lang="en-US" sz="4000" dirty="0"/>
          </a:p>
        </p:txBody>
      </p:sp>
      <p:pic>
        <p:nvPicPr>
          <p:cNvPr id="3" name="officeArt object" descr="Image">
            <a:extLst>
              <a:ext uri="{FF2B5EF4-FFF2-40B4-BE49-F238E27FC236}">
                <a16:creationId xmlns:a16="http://schemas.microsoft.com/office/drawing/2014/main" id="{4F5246C0-5EF5-6E8D-61BE-AB5C5F242B10}"/>
              </a:ext>
            </a:extLst>
          </p:cNvPr>
          <p:cNvPicPr/>
          <p:nvPr/>
        </p:nvPicPr>
        <p:blipFill>
          <a:blip r:embed="rId2"/>
          <a:stretch>
            <a:fillRect/>
          </a:stretch>
        </p:blipFill>
        <p:spPr>
          <a:xfrm>
            <a:off x="3312545" y="175950"/>
            <a:ext cx="11149800" cy="3938850"/>
          </a:xfrm>
          <a:prstGeom prst="rect">
            <a:avLst/>
          </a:prstGeom>
          <a:ln w="12700" cap="flat">
            <a:noFill/>
            <a:miter lim="400000"/>
          </a:ln>
          <a:effectLst/>
        </p:spPr>
      </p:pic>
      <p:pic>
        <p:nvPicPr>
          <p:cNvPr id="4" name="officeArt object" descr="Image">
            <a:extLst>
              <a:ext uri="{FF2B5EF4-FFF2-40B4-BE49-F238E27FC236}">
                <a16:creationId xmlns:a16="http://schemas.microsoft.com/office/drawing/2014/main" id="{DE44C677-E0CE-6CB9-07A2-F5B564AEF6D8}"/>
              </a:ext>
            </a:extLst>
          </p:cNvPr>
          <p:cNvPicPr/>
          <p:nvPr/>
        </p:nvPicPr>
        <p:blipFill>
          <a:blip r:embed="rId3"/>
          <a:stretch>
            <a:fillRect/>
          </a:stretch>
        </p:blipFill>
        <p:spPr>
          <a:xfrm>
            <a:off x="3312544" y="4142044"/>
            <a:ext cx="11149800" cy="4024817"/>
          </a:xfrm>
          <a:prstGeom prst="rect">
            <a:avLst/>
          </a:prstGeom>
          <a:ln w="12700" cap="flat">
            <a:noFill/>
            <a:miter lim="400000"/>
          </a:ln>
          <a:effectLst/>
        </p:spPr>
      </p:pic>
    </p:spTree>
    <p:extLst>
      <p:ext uri="{BB962C8B-B14F-4D97-AF65-F5344CB8AC3E}">
        <p14:creationId xmlns:p14="http://schemas.microsoft.com/office/powerpoint/2010/main" val="34786326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txBody>
          <a:bodyPr/>
          <a:lstStyle/>
          <a:p>
            <a:endParaRPr lang="en-US"/>
          </a:p>
        </p:txBody>
      </p:sp>
      <p:sp>
        <p:nvSpPr>
          <p:cNvPr id="5" name="Text 1"/>
          <p:cNvSpPr/>
          <p:nvPr/>
        </p:nvSpPr>
        <p:spPr>
          <a:xfrm>
            <a:off x="609854" y="410715"/>
            <a:ext cx="6298360" cy="1344216"/>
          </a:xfrm>
          <a:prstGeom prst="rect">
            <a:avLst/>
          </a:prstGeom>
          <a:noFill/>
          <a:ln/>
        </p:spPr>
        <p:txBody>
          <a:bodyPr wrap="square" rtlCol="0" anchor="t"/>
          <a:lstStyle/>
          <a:p>
            <a:pPr>
              <a:lnSpc>
                <a:spcPts val="5292"/>
              </a:lnSpc>
            </a:pPr>
            <a:r>
              <a:rPr lang="en-US" sz="4233" b="1" dirty="0">
                <a:solidFill>
                  <a:srgbClr val="403C4E"/>
                </a:solidFill>
                <a:latin typeface="Merriweather" pitchFamily="34" charset="0"/>
              </a:rPr>
              <a:t>Low-resolution mockups</a:t>
            </a:r>
          </a:p>
        </p:txBody>
      </p:sp>
      <p:pic>
        <p:nvPicPr>
          <p:cNvPr id="7" name="Picture 6">
            <a:extLst>
              <a:ext uri="{FF2B5EF4-FFF2-40B4-BE49-F238E27FC236}">
                <a16:creationId xmlns:a16="http://schemas.microsoft.com/office/drawing/2014/main" id="{FA44A130-E5ED-0D98-AAAC-9427A133232E}"/>
              </a:ext>
            </a:extLst>
          </p:cNvPr>
          <p:cNvPicPr>
            <a:picLocks noChangeAspect="1"/>
          </p:cNvPicPr>
          <p:nvPr/>
        </p:nvPicPr>
        <p:blipFill>
          <a:blip r:embed="rId4"/>
          <a:stretch>
            <a:fillRect/>
          </a:stretch>
        </p:blipFill>
        <p:spPr>
          <a:xfrm rot="16200000">
            <a:off x="8152775" y="1248420"/>
            <a:ext cx="5643813" cy="7038387"/>
          </a:xfrm>
          <a:prstGeom prst="rect">
            <a:avLst/>
          </a:prstGeom>
        </p:spPr>
      </p:pic>
      <p:pic>
        <p:nvPicPr>
          <p:cNvPr id="8" name="Picture 7">
            <a:extLst>
              <a:ext uri="{FF2B5EF4-FFF2-40B4-BE49-F238E27FC236}">
                <a16:creationId xmlns:a16="http://schemas.microsoft.com/office/drawing/2014/main" id="{3C9E020A-84EB-8E58-9177-9FC3238212B6}"/>
              </a:ext>
            </a:extLst>
          </p:cNvPr>
          <p:cNvPicPr>
            <a:picLocks noChangeAspect="1"/>
          </p:cNvPicPr>
          <p:nvPr/>
        </p:nvPicPr>
        <p:blipFill>
          <a:blip r:embed="rId5"/>
          <a:stretch>
            <a:fillRect/>
          </a:stretch>
        </p:blipFill>
        <p:spPr>
          <a:xfrm rot="16200000">
            <a:off x="1133299" y="1290637"/>
            <a:ext cx="5505470" cy="6865859"/>
          </a:xfrm>
          <a:prstGeom prst="rect">
            <a:avLst/>
          </a:prstGeom>
        </p:spPr>
      </p:pic>
    </p:spTree>
    <p:extLst>
      <p:ext uri="{BB962C8B-B14F-4D97-AF65-F5344CB8AC3E}">
        <p14:creationId xmlns:p14="http://schemas.microsoft.com/office/powerpoint/2010/main" val="33641848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txBody>
          <a:bodyPr/>
          <a:lstStyle/>
          <a:p>
            <a:endParaRPr lang="en-US"/>
          </a:p>
        </p:txBody>
      </p:sp>
      <p:sp>
        <p:nvSpPr>
          <p:cNvPr id="5" name="Text 1"/>
          <p:cNvSpPr/>
          <p:nvPr/>
        </p:nvSpPr>
        <p:spPr>
          <a:xfrm>
            <a:off x="806411" y="1026012"/>
            <a:ext cx="5702379" cy="1344216"/>
          </a:xfrm>
          <a:prstGeom prst="rect">
            <a:avLst/>
          </a:prstGeom>
          <a:noFill/>
          <a:ln/>
        </p:spPr>
        <p:txBody>
          <a:bodyPr wrap="square" rtlCol="0" anchor="t"/>
          <a:lstStyle/>
          <a:p>
            <a:pPr marL="0" indent="0">
              <a:lnSpc>
                <a:spcPts val="5292"/>
              </a:lnSpc>
              <a:buNone/>
            </a:pPr>
            <a:r>
              <a:rPr lang="en-US" sz="4233" b="1" dirty="0">
                <a:solidFill>
                  <a:srgbClr val="403C4E"/>
                </a:solidFill>
                <a:latin typeface="Merriweather" pitchFamily="34" charset="0"/>
                <a:ea typeface="Merriweather" pitchFamily="34" charset="-122"/>
                <a:cs typeface="Merriweather" pitchFamily="34" charset="-120"/>
              </a:rPr>
              <a:t>Websites Map</a:t>
            </a:r>
            <a:endParaRPr lang="en-US" sz="4233" dirty="0"/>
          </a:p>
        </p:txBody>
      </p:sp>
      <p:pic>
        <p:nvPicPr>
          <p:cNvPr id="14" name="Picture 13">
            <a:extLst>
              <a:ext uri="{FF2B5EF4-FFF2-40B4-BE49-F238E27FC236}">
                <a16:creationId xmlns:a16="http://schemas.microsoft.com/office/drawing/2014/main" id="{0F50071C-3B02-1BD8-DDB8-D3B5990164D1}"/>
              </a:ext>
            </a:extLst>
          </p:cNvPr>
          <p:cNvPicPr>
            <a:picLocks noChangeAspect="1"/>
          </p:cNvPicPr>
          <p:nvPr/>
        </p:nvPicPr>
        <p:blipFill>
          <a:blip r:embed="rId4"/>
          <a:stretch>
            <a:fillRect/>
          </a:stretch>
        </p:blipFill>
        <p:spPr>
          <a:xfrm>
            <a:off x="7955514" y="593090"/>
            <a:ext cx="6053455" cy="7270750"/>
          </a:xfrm>
          <a:prstGeom prst="rect">
            <a:avLst/>
          </a:prstGeom>
        </p:spPr>
      </p:pic>
      <p:pic>
        <p:nvPicPr>
          <p:cNvPr id="15" name="Picture 14">
            <a:extLst>
              <a:ext uri="{FF2B5EF4-FFF2-40B4-BE49-F238E27FC236}">
                <a16:creationId xmlns:a16="http://schemas.microsoft.com/office/drawing/2014/main" id="{B399EBA1-AD10-6BE0-3B31-E071DB5E37B2}"/>
              </a:ext>
            </a:extLst>
          </p:cNvPr>
          <p:cNvPicPr>
            <a:picLocks noChangeAspect="1"/>
          </p:cNvPicPr>
          <p:nvPr/>
        </p:nvPicPr>
        <p:blipFill>
          <a:blip r:embed="rId5"/>
          <a:stretch>
            <a:fillRect/>
          </a:stretch>
        </p:blipFill>
        <p:spPr>
          <a:xfrm>
            <a:off x="351847" y="2131806"/>
            <a:ext cx="7251821" cy="5732034"/>
          </a:xfrm>
          <a:prstGeom prst="rect">
            <a:avLst/>
          </a:prstGeom>
        </p:spPr>
      </p:pic>
    </p:spTree>
    <p:extLst>
      <p:ext uri="{BB962C8B-B14F-4D97-AF65-F5344CB8AC3E}">
        <p14:creationId xmlns:p14="http://schemas.microsoft.com/office/powerpoint/2010/main" val="10905759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txBody>
          <a:bodyPr/>
          <a:lstStyle/>
          <a:p>
            <a:endParaRPr lang="en-US"/>
          </a:p>
        </p:txBody>
      </p:sp>
      <p:sp>
        <p:nvSpPr>
          <p:cNvPr id="5" name="Text 1"/>
          <p:cNvSpPr/>
          <p:nvPr/>
        </p:nvSpPr>
        <p:spPr>
          <a:xfrm>
            <a:off x="806411" y="1026012"/>
            <a:ext cx="5702379" cy="1344216"/>
          </a:xfrm>
          <a:prstGeom prst="rect">
            <a:avLst/>
          </a:prstGeom>
          <a:noFill/>
          <a:ln/>
        </p:spPr>
        <p:txBody>
          <a:bodyPr wrap="square" rtlCol="0" anchor="t"/>
          <a:lstStyle/>
          <a:p>
            <a:pPr marL="0" indent="0">
              <a:lnSpc>
                <a:spcPts val="5292"/>
              </a:lnSpc>
              <a:buNone/>
            </a:pPr>
            <a:r>
              <a:rPr lang="en-US" sz="4233" b="1" dirty="0">
                <a:solidFill>
                  <a:srgbClr val="403C4E"/>
                </a:solidFill>
                <a:latin typeface="Merriweather" pitchFamily="34" charset="0"/>
                <a:ea typeface="Merriweather" pitchFamily="34" charset="-122"/>
                <a:cs typeface="Merriweather" pitchFamily="34" charset="-120"/>
              </a:rPr>
              <a:t>Typography and Color</a:t>
            </a:r>
            <a:endParaRPr lang="en-US" sz="4233" dirty="0"/>
          </a:p>
        </p:txBody>
      </p:sp>
      <p:sp>
        <p:nvSpPr>
          <p:cNvPr id="6" name="Shape 2"/>
          <p:cNvSpPr/>
          <p:nvPr/>
        </p:nvSpPr>
        <p:spPr>
          <a:xfrm>
            <a:off x="806411" y="2692767"/>
            <a:ext cx="5702379" cy="1942148"/>
          </a:xfrm>
          <a:prstGeom prst="roundRect">
            <a:avLst>
              <a:gd name="adj" fmla="val 4983"/>
            </a:avLst>
          </a:prstGeom>
          <a:solidFill>
            <a:srgbClr val="FFD8CC"/>
          </a:solidFill>
          <a:ln w="7620">
            <a:solidFill>
              <a:srgbClr val="E5BEB2"/>
            </a:solidFill>
            <a:prstDash val="solid"/>
          </a:ln>
        </p:spPr>
        <p:txBody>
          <a:bodyPr/>
          <a:lstStyle/>
          <a:p>
            <a:endParaRPr lang="en-US"/>
          </a:p>
        </p:txBody>
      </p:sp>
      <p:sp>
        <p:nvSpPr>
          <p:cNvPr id="7" name="Text 3"/>
          <p:cNvSpPr/>
          <p:nvPr/>
        </p:nvSpPr>
        <p:spPr>
          <a:xfrm>
            <a:off x="1029058" y="2915414"/>
            <a:ext cx="3495675" cy="335994"/>
          </a:xfrm>
          <a:prstGeom prst="rect">
            <a:avLst/>
          </a:prstGeom>
          <a:noFill/>
          <a:ln/>
        </p:spPr>
        <p:txBody>
          <a:bodyPr wrap="none" rtlCol="0" anchor="t"/>
          <a:lstStyle/>
          <a:p>
            <a:pPr>
              <a:lnSpc>
                <a:spcPts val="2646"/>
              </a:lnSpc>
            </a:pPr>
            <a:r>
              <a:rPr lang="en-US" sz="2117" b="1" dirty="0">
                <a:solidFill>
                  <a:srgbClr val="403C4E"/>
                </a:solidFill>
                <a:latin typeface="Merriweather" pitchFamily="34" charset="0"/>
              </a:rPr>
              <a:t>Typography: </a:t>
            </a:r>
            <a:r>
              <a:rPr lang="en-US" sz="2117" b="1" dirty="0" err="1">
                <a:solidFill>
                  <a:srgbClr val="403C4E"/>
                </a:solidFill>
                <a:latin typeface="Merriweather" pitchFamily="34" charset="0"/>
              </a:rPr>
              <a:t>Nunito</a:t>
            </a:r>
            <a:r>
              <a:rPr lang="en-US" sz="2117" b="1" dirty="0">
                <a:solidFill>
                  <a:srgbClr val="403C4E"/>
                </a:solidFill>
                <a:latin typeface="Merriweather" pitchFamily="34" charset="0"/>
              </a:rPr>
              <a:t> </a:t>
            </a:r>
          </a:p>
          <a:p>
            <a:pPr marL="0" indent="0">
              <a:lnSpc>
                <a:spcPts val="2646"/>
              </a:lnSpc>
              <a:buNone/>
            </a:pPr>
            <a:endParaRPr lang="en-US" sz="2117" dirty="0"/>
          </a:p>
        </p:txBody>
      </p:sp>
      <p:sp>
        <p:nvSpPr>
          <p:cNvPr id="8" name="Text 4"/>
          <p:cNvSpPr/>
          <p:nvPr/>
        </p:nvSpPr>
        <p:spPr>
          <a:xfrm>
            <a:off x="1029058" y="3380353"/>
            <a:ext cx="5257086" cy="1031915"/>
          </a:xfrm>
          <a:prstGeom prst="rect">
            <a:avLst/>
          </a:prstGeom>
          <a:noFill/>
          <a:ln/>
        </p:spPr>
        <p:txBody>
          <a:bodyPr wrap="square" rtlCol="0" anchor="t"/>
          <a:lstStyle/>
          <a:p>
            <a:pPr marL="285750" indent="-285750">
              <a:lnSpc>
                <a:spcPts val="2709"/>
              </a:lnSpc>
              <a:buFont typeface="Arial" panose="020B0604020202020204" pitchFamily="34" charset="0"/>
              <a:buChar char="•"/>
            </a:pPr>
            <a:r>
              <a:rPr lang="en-US" sz="1693" dirty="0">
                <a:solidFill>
                  <a:srgbClr val="403C4E"/>
                </a:solidFill>
                <a:latin typeface="Open Sans" pitchFamily="34" charset="0"/>
                <a:ea typeface="Open Sans" pitchFamily="34" charset="-122"/>
                <a:cs typeface="Open Sans" pitchFamily="34" charset="-120"/>
              </a:rPr>
              <a:t>Readability</a:t>
            </a:r>
          </a:p>
          <a:p>
            <a:pPr marL="285750" indent="-285750">
              <a:lnSpc>
                <a:spcPts val="2709"/>
              </a:lnSpc>
              <a:buFont typeface="Arial" panose="020B0604020202020204" pitchFamily="34" charset="0"/>
              <a:buChar char="•"/>
            </a:pPr>
            <a:r>
              <a:rPr lang="en-US" sz="1693" dirty="0">
                <a:solidFill>
                  <a:srgbClr val="403C4E"/>
                </a:solidFill>
                <a:latin typeface="Open Sans" pitchFamily="34" charset="0"/>
                <a:ea typeface="Open Sans" pitchFamily="34" charset="-122"/>
                <a:cs typeface="Open Sans" pitchFamily="34" charset="-120"/>
              </a:rPr>
              <a:t>Modern Appearance  </a:t>
            </a:r>
          </a:p>
        </p:txBody>
      </p:sp>
      <p:sp>
        <p:nvSpPr>
          <p:cNvPr id="9" name="Shape 5"/>
          <p:cNvSpPr/>
          <p:nvPr/>
        </p:nvSpPr>
        <p:spPr>
          <a:xfrm>
            <a:off x="806411" y="4849942"/>
            <a:ext cx="5702379" cy="1942148"/>
          </a:xfrm>
          <a:prstGeom prst="roundRect">
            <a:avLst>
              <a:gd name="adj" fmla="val 4983"/>
            </a:avLst>
          </a:prstGeom>
          <a:solidFill>
            <a:srgbClr val="FFD8CC"/>
          </a:solidFill>
          <a:ln w="7620">
            <a:solidFill>
              <a:srgbClr val="E5BEB2"/>
            </a:solidFill>
            <a:prstDash val="solid"/>
          </a:ln>
        </p:spPr>
        <p:txBody>
          <a:bodyPr/>
          <a:lstStyle/>
          <a:p>
            <a:endParaRPr lang="en-US"/>
          </a:p>
        </p:txBody>
      </p:sp>
      <p:sp>
        <p:nvSpPr>
          <p:cNvPr id="10" name="Text 6"/>
          <p:cNvSpPr/>
          <p:nvPr/>
        </p:nvSpPr>
        <p:spPr>
          <a:xfrm>
            <a:off x="1029058" y="5072589"/>
            <a:ext cx="4728210" cy="335994"/>
          </a:xfrm>
          <a:prstGeom prst="rect">
            <a:avLst/>
          </a:prstGeom>
          <a:noFill/>
          <a:ln/>
        </p:spPr>
        <p:txBody>
          <a:bodyPr wrap="none" rtlCol="0" anchor="t"/>
          <a:lstStyle/>
          <a:p>
            <a:pPr>
              <a:lnSpc>
                <a:spcPts val="2646"/>
              </a:lnSpc>
            </a:pPr>
            <a:r>
              <a:rPr lang="en-US" sz="2117" b="1" dirty="0">
                <a:solidFill>
                  <a:srgbClr val="403C4E"/>
                </a:solidFill>
                <a:latin typeface="Merriweather" pitchFamily="34" charset="0"/>
                <a:ea typeface="Merriweather" pitchFamily="34" charset="-122"/>
                <a:cs typeface="Merriweather" pitchFamily="34" charset="-120"/>
              </a:rPr>
              <a:t>Theme color: Amber series</a:t>
            </a:r>
          </a:p>
          <a:p>
            <a:pPr>
              <a:lnSpc>
                <a:spcPts val="2646"/>
              </a:lnSpc>
            </a:pPr>
            <a:endParaRPr lang="en-US" sz="2117" dirty="0"/>
          </a:p>
        </p:txBody>
      </p:sp>
      <p:sp>
        <p:nvSpPr>
          <p:cNvPr id="11" name="Text 7"/>
          <p:cNvSpPr/>
          <p:nvPr/>
        </p:nvSpPr>
        <p:spPr>
          <a:xfrm>
            <a:off x="1029058" y="5537528"/>
            <a:ext cx="5257086" cy="1031915"/>
          </a:xfrm>
          <a:prstGeom prst="rect">
            <a:avLst/>
          </a:prstGeom>
          <a:noFill/>
          <a:ln/>
        </p:spPr>
        <p:txBody>
          <a:bodyPr wrap="square" rtlCol="0" anchor="t"/>
          <a:lstStyle/>
          <a:p>
            <a:pPr marL="285750" indent="-285750">
              <a:lnSpc>
                <a:spcPts val="2709"/>
              </a:lnSpc>
              <a:buFont typeface="Arial" panose="020B0604020202020204" pitchFamily="34" charset="0"/>
              <a:buChar char="•"/>
            </a:pPr>
            <a:r>
              <a:rPr lang="en-US" sz="1693" dirty="0">
                <a:solidFill>
                  <a:srgbClr val="403C4E"/>
                </a:solidFill>
                <a:latin typeface="Open Sans" pitchFamily="34" charset="0"/>
                <a:ea typeface="Open Sans" pitchFamily="34" charset="-122"/>
                <a:cs typeface="Open Sans" pitchFamily="34" charset="-120"/>
              </a:rPr>
              <a:t>Warm: The amber color palette creates a warm and comfortable feeling</a:t>
            </a:r>
          </a:p>
          <a:p>
            <a:pPr marL="285750" indent="-285750">
              <a:lnSpc>
                <a:spcPts val="2709"/>
              </a:lnSpc>
              <a:buFont typeface="Arial" panose="020B0604020202020204" pitchFamily="34" charset="0"/>
              <a:buChar char="•"/>
            </a:pPr>
            <a:r>
              <a:rPr lang="en-US" sz="1693" dirty="0">
                <a:solidFill>
                  <a:srgbClr val="403C4E"/>
                </a:solidFill>
                <a:latin typeface="Open Sans" pitchFamily="34" charset="0"/>
                <a:ea typeface="Open Sans" pitchFamily="34" charset="-122"/>
                <a:cs typeface="Open Sans" pitchFamily="34" charset="-120"/>
              </a:rPr>
              <a:t>stimulates appetite </a:t>
            </a:r>
          </a:p>
          <a:p>
            <a:pPr marL="285750" indent="-285750">
              <a:lnSpc>
                <a:spcPts val="2709"/>
              </a:lnSpc>
              <a:buFont typeface="Arial" panose="020B0604020202020204" pitchFamily="34" charset="0"/>
              <a:buChar char="•"/>
            </a:pPr>
            <a:endParaRPr lang="en-US" sz="1693" dirty="0"/>
          </a:p>
        </p:txBody>
      </p:sp>
      <p:pic>
        <p:nvPicPr>
          <p:cNvPr id="4" name="Picture 3" descr="A screenshot of a yellow background&#10;&#10;Description automatically generated">
            <a:extLst>
              <a:ext uri="{FF2B5EF4-FFF2-40B4-BE49-F238E27FC236}">
                <a16:creationId xmlns:a16="http://schemas.microsoft.com/office/drawing/2014/main" id="{CE0ED201-F341-2063-EC01-66A7813D5BF6}"/>
              </a:ext>
            </a:extLst>
          </p:cNvPr>
          <p:cNvPicPr>
            <a:picLocks noChangeAspect="1"/>
          </p:cNvPicPr>
          <p:nvPr/>
        </p:nvPicPr>
        <p:blipFill>
          <a:blip r:embed="rId4"/>
          <a:stretch>
            <a:fillRect/>
          </a:stretch>
        </p:blipFill>
        <p:spPr>
          <a:xfrm>
            <a:off x="7421797" y="2098236"/>
            <a:ext cx="5968759" cy="5073358"/>
          </a:xfrm>
          <a:prstGeom prst="rect">
            <a:avLst/>
          </a:prstGeom>
        </p:spPr>
      </p:pic>
    </p:spTree>
    <p:extLst>
      <p:ext uri="{BB962C8B-B14F-4D97-AF65-F5344CB8AC3E}">
        <p14:creationId xmlns:p14="http://schemas.microsoft.com/office/powerpoint/2010/main" val="37699745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txBody>
          <a:bodyPr/>
          <a:lstStyle/>
          <a:p>
            <a:endParaRPr lang="zh-CN" altLang="en-US"/>
          </a:p>
        </p:txBody>
      </p:sp>
      <p:sp>
        <p:nvSpPr>
          <p:cNvPr id="4" name="Text 1"/>
          <p:cNvSpPr/>
          <p:nvPr/>
        </p:nvSpPr>
        <p:spPr>
          <a:xfrm>
            <a:off x="1665327" y="2031563"/>
            <a:ext cx="11299746" cy="672108"/>
          </a:xfrm>
          <a:prstGeom prst="rect">
            <a:avLst/>
          </a:prstGeom>
          <a:noFill/>
          <a:ln/>
        </p:spPr>
        <p:txBody>
          <a:bodyPr wrap="none" rtlCol="0" anchor="t"/>
          <a:lstStyle/>
          <a:p>
            <a:pPr marL="0" indent="0" algn="ctr">
              <a:lnSpc>
                <a:spcPts val="5292"/>
              </a:lnSpc>
              <a:buNone/>
            </a:pPr>
            <a:r>
              <a:rPr lang="en-US" sz="4233" b="1" dirty="0">
                <a:solidFill>
                  <a:srgbClr val="403C4E"/>
                </a:solidFill>
                <a:latin typeface="Merriweather" pitchFamily="34" charset="0"/>
                <a:ea typeface="Merriweather" pitchFamily="34" charset="-122"/>
                <a:cs typeface="Merriweather" pitchFamily="34" charset="-120"/>
              </a:rPr>
              <a:t>Technical Implementation and specialties</a:t>
            </a:r>
            <a:endParaRPr lang="en-US" sz="4233" dirty="0"/>
          </a:p>
        </p:txBody>
      </p:sp>
      <p:sp>
        <p:nvSpPr>
          <p:cNvPr id="5" name="Text 2"/>
          <p:cNvSpPr/>
          <p:nvPr/>
        </p:nvSpPr>
        <p:spPr>
          <a:xfrm>
            <a:off x="806410" y="3241238"/>
            <a:ext cx="4973241" cy="537567"/>
          </a:xfrm>
          <a:prstGeom prst="rect">
            <a:avLst/>
          </a:prstGeom>
          <a:noFill/>
          <a:ln/>
        </p:spPr>
        <p:txBody>
          <a:bodyPr wrap="none" rtlCol="0" anchor="t"/>
          <a:lstStyle/>
          <a:p>
            <a:pPr marL="0" indent="0">
              <a:lnSpc>
                <a:spcPts val="4233"/>
              </a:lnSpc>
              <a:buNone/>
            </a:pPr>
            <a:r>
              <a:rPr lang="en-US" sz="3387" b="1" dirty="0">
                <a:solidFill>
                  <a:srgbClr val="403C4E"/>
                </a:solidFill>
                <a:latin typeface="Merriweather" pitchFamily="34" charset="0"/>
                <a:ea typeface="Merriweather" pitchFamily="34" charset="-122"/>
                <a:cs typeface="Merriweather" pitchFamily="34" charset="-120"/>
              </a:rPr>
              <a:t>Front-end Framework </a:t>
            </a:r>
            <a:endParaRPr lang="en-US" sz="3387" dirty="0"/>
          </a:p>
        </p:txBody>
      </p:sp>
      <p:sp>
        <p:nvSpPr>
          <p:cNvPr id="6" name="Text 3"/>
          <p:cNvSpPr/>
          <p:nvPr/>
        </p:nvSpPr>
        <p:spPr>
          <a:xfrm>
            <a:off x="806410" y="3993833"/>
            <a:ext cx="6027063" cy="1031915"/>
          </a:xfrm>
          <a:prstGeom prst="rect">
            <a:avLst/>
          </a:prstGeom>
          <a:noFill/>
          <a:ln/>
        </p:spPr>
        <p:txBody>
          <a:bodyPr wrap="square" rtlCol="0" anchor="t"/>
          <a:lstStyle/>
          <a:p>
            <a:pPr marL="0" indent="0">
              <a:lnSpc>
                <a:spcPts val="2709"/>
              </a:lnSpc>
              <a:buNone/>
            </a:pPr>
            <a:r>
              <a:rPr lang="en-US" sz="1693" dirty="0">
                <a:solidFill>
                  <a:srgbClr val="403C4E"/>
                </a:solidFill>
                <a:latin typeface="Open Sans" pitchFamily="34" charset="0"/>
                <a:ea typeface="Open Sans" pitchFamily="34" charset="-122"/>
                <a:cs typeface="Open Sans" pitchFamily="34" charset="-120"/>
              </a:rPr>
              <a:t>Our front-end is built using modern JavaScript frameworks Next.js and React.js, ensuring a responsive and visually appealing user interface.</a:t>
            </a:r>
            <a:endParaRPr lang="en-US" sz="1693" dirty="0"/>
          </a:p>
        </p:txBody>
      </p:sp>
      <p:sp>
        <p:nvSpPr>
          <p:cNvPr id="7" name="Text 4"/>
          <p:cNvSpPr/>
          <p:nvPr/>
        </p:nvSpPr>
        <p:spPr>
          <a:xfrm>
            <a:off x="7365683" y="3241238"/>
            <a:ext cx="4301014" cy="537567"/>
          </a:xfrm>
          <a:prstGeom prst="rect">
            <a:avLst/>
          </a:prstGeom>
          <a:noFill/>
          <a:ln/>
        </p:spPr>
        <p:txBody>
          <a:bodyPr wrap="none" rtlCol="0" anchor="t"/>
          <a:lstStyle/>
          <a:p>
            <a:pPr marL="0" indent="0" algn="l">
              <a:lnSpc>
                <a:spcPts val="4233"/>
              </a:lnSpc>
              <a:buNone/>
            </a:pPr>
            <a:r>
              <a:rPr lang="en-US" sz="3387" b="1" dirty="0">
                <a:solidFill>
                  <a:srgbClr val="403C4E"/>
                </a:solidFill>
                <a:latin typeface="Merriweather" pitchFamily="34" charset="0"/>
                <a:ea typeface="Merriweather" pitchFamily="34" charset="-122"/>
                <a:cs typeface="Merriweather" pitchFamily="34" charset="-120"/>
              </a:rPr>
              <a:t>specialties</a:t>
            </a:r>
            <a:endParaRPr lang="en-US" sz="3387" dirty="0"/>
          </a:p>
        </p:txBody>
      </p:sp>
      <p:sp>
        <p:nvSpPr>
          <p:cNvPr id="8" name="Text 5"/>
          <p:cNvSpPr/>
          <p:nvPr/>
        </p:nvSpPr>
        <p:spPr>
          <a:xfrm>
            <a:off x="7365683" y="3993833"/>
            <a:ext cx="2688074" cy="335994"/>
          </a:xfrm>
          <a:prstGeom prst="rect">
            <a:avLst/>
          </a:prstGeom>
          <a:noFill/>
          <a:ln/>
        </p:spPr>
        <p:txBody>
          <a:bodyPr wrap="none" rtlCol="0" anchor="t"/>
          <a:lstStyle/>
          <a:p>
            <a:pPr marL="0" indent="0">
              <a:lnSpc>
                <a:spcPts val="2646"/>
              </a:lnSpc>
              <a:buNone/>
            </a:pPr>
            <a:r>
              <a:rPr lang="en-US" sz="2117" b="1" dirty="0">
                <a:solidFill>
                  <a:srgbClr val="403C4E"/>
                </a:solidFill>
                <a:latin typeface="Merriweather" pitchFamily="34" charset="0"/>
                <a:ea typeface="Merriweather" pitchFamily="34" charset="-122"/>
                <a:cs typeface="Merriweather" pitchFamily="34" charset="-120"/>
              </a:rPr>
              <a:t>SEO </a:t>
            </a:r>
            <a:endParaRPr lang="en-US" sz="2117" dirty="0"/>
          </a:p>
        </p:txBody>
      </p:sp>
      <p:sp>
        <p:nvSpPr>
          <p:cNvPr id="9" name="Text 6"/>
          <p:cNvSpPr/>
          <p:nvPr/>
        </p:nvSpPr>
        <p:spPr>
          <a:xfrm>
            <a:off x="7365683" y="4544854"/>
            <a:ext cx="2688074" cy="335994"/>
          </a:xfrm>
          <a:prstGeom prst="rect">
            <a:avLst/>
          </a:prstGeom>
          <a:noFill/>
          <a:ln/>
        </p:spPr>
        <p:txBody>
          <a:bodyPr wrap="none" rtlCol="0" anchor="t"/>
          <a:lstStyle/>
          <a:p>
            <a:pPr marL="0" indent="0">
              <a:lnSpc>
                <a:spcPts val="2646"/>
              </a:lnSpc>
              <a:buNone/>
            </a:pPr>
            <a:r>
              <a:rPr lang="en-US" sz="2117" b="1" dirty="0">
                <a:solidFill>
                  <a:srgbClr val="403C4E"/>
                </a:solidFill>
                <a:latin typeface="Merriweather" pitchFamily="34" charset="0"/>
                <a:ea typeface="Merriweather" pitchFamily="34" charset="-122"/>
                <a:cs typeface="Merriweather" pitchFamily="34" charset="-120"/>
              </a:rPr>
              <a:t>Accessibility</a:t>
            </a:r>
            <a:endParaRPr lang="en-US" sz="2117" dirty="0"/>
          </a:p>
        </p:txBody>
      </p:sp>
      <p:sp>
        <p:nvSpPr>
          <p:cNvPr id="10" name="Text 7"/>
          <p:cNvSpPr/>
          <p:nvPr/>
        </p:nvSpPr>
        <p:spPr>
          <a:xfrm>
            <a:off x="7365683" y="5095875"/>
            <a:ext cx="2688074" cy="335994"/>
          </a:xfrm>
          <a:prstGeom prst="rect">
            <a:avLst/>
          </a:prstGeom>
          <a:noFill/>
          <a:ln/>
        </p:spPr>
        <p:txBody>
          <a:bodyPr wrap="none" rtlCol="0" anchor="t"/>
          <a:lstStyle/>
          <a:p>
            <a:pPr marL="0" indent="0">
              <a:lnSpc>
                <a:spcPts val="2646"/>
              </a:lnSpc>
              <a:buNone/>
            </a:pPr>
            <a:r>
              <a:rPr lang="en-US" sz="2117" b="1" dirty="0">
                <a:solidFill>
                  <a:srgbClr val="403C4E"/>
                </a:solidFill>
                <a:latin typeface="Merriweather" pitchFamily="34" charset="0"/>
                <a:ea typeface="Merriweather" pitchFamily="34" charset="-122"/>
                <a:cs typeface="Merriweather" pitchFamily="34" charset="-120"/>
              </a:rPr>
              <a:t>Javascript Mastery</a:t>
            </a:r>
            <a:endParaRPr lang="en-US" sz="2117" dirty="0"/>
          </a:p>
        </p:txBody>
      </p:sp>
      <p:sp>
        <p:nvSpPr>
          <p:cNvPr id="11" name="Text 8"/>
          <p:cNvSpPr/>
          <p:nvPr/>
        </p:nvSpPr>
        <p:spPr>
          <a:xfrm>
            <a:off x="7365683" y="5646896"/>
            <a:ext cx="2688074" cy="335994"/>
          </a:xfrm>
          <a:prstGeom prst="rect">
            <a:avLst/>
          </a:prstGeom>
          <a:noFill/>
          <a:ln/>
        </p:spPr>
        <p:txBody>
          <a:bodyPr wrap="none" rtlCol="0" anchor="t"/>
          <a:lstStyle/>
          <a:p>
            <a:pPr marL="0" indent="0">
              <a:lnSpc>
                <a:spcPts val="2646"/>
              </a:lnSpc>
              <a:buNone/>
            </a:pPr>
            <a:r>
              <a:rPr lang="en-US" sz="2117" b="1" dirty="0">
                <a:solidFill>
                  <a:srgbClr val="403C4E"/>
                </a:solidFill>
                <a:latin typeface="Merriweather" pitchFamily="34" charset="0"/>
                <a:ea typeface="Merriweather" pitchFamily="34" charset="-122"/>
                <a:cs typeface="Merriweather" pitchFamily="34" charset="-120"/>
              </a:rPr>
              <a:t>API Integration</a:t>
            </a:r>
            <a:endParaRPr lang="en-US" sz="2117"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291</TotalTime>
  <Words>777</Words>
  <Application>Microsoft Macintosh PowerPoint</Application>
  <PresentationFormat>Custom</PresentationFormat>
  <Paragraphs>143</Paragraphs>
  <Slides>20</Slides>
  <Notes>19</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20</vt:i4>
      </vt:variant>
    </vt:vector>
  </HeadingPairs>
  <TitlesOfParts>
    <vt:vector size="24" baseType="lpstr">
      <vt:lpstr>Arial</vt:lpstr>
      <vt:lpstr>Merriweather</vt:lpstr>
      <vt:lpstr>Open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Tingyi Ruan</cp:lastModifiedBy>
  <cp:revision>7</cp:revision>
  <dcterms:created xsi:type="dcterms:W3CDTF">2024-04-26T21:42:42Z</dcterms:created>
  <dcterms:modified xsi:type="dcterms:W3CDTF">2024-04-27T02:41:21Z</dcterms:modified>
</cp:coreProperties>
</file>